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5"/>
    </p:embeddedFont>
    <p:embeddedFont>
      <p:font typeface="Lato Black" panose="020F0502020204030203" pitchFamily="34" charset="0"/>
      <p:bold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Medium" panose="00000600000000000000" pitchFamily="2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9">
          <p15:clr>
            <a:srgbClr val="A4A3A4"/>
          </p15:clr>
        </p15:guide>
        <p15:guide id="3" orient="horz">
          <p15:clr>
            <a:srgbClr val="747775"/>
          </p15:clr>
        </p15:guide>
        <p15:guide id="4" orient="horz" pos="267">
          <p15:clr>
            <a:srgbClr val="747775"/>
          </p15:clr>
        </p15:guide>
        <p15:guide id="5" orient="horz" pos="432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6KbqleNPyoHz9wXN/ds4YRAyg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A8861D-B65C-46A0-A38B-817292671CF3}">
  <a:tblStyle styleId="{5AA8861D-B65C-46A0-A38B-817292671CF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99"/>
        <p:guide orient="horz"/>
        <p:guide orient="horz" pos="267"/>
        <p:guide orient="horz" pos="43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9b85bdf9ed_14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2" name="Google Shape;442;g29b85bdf9ed_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9b85bdf9ed_14_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1" name="Google Shape;511;g29b85bdf9ed_14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2F2F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472500" y="467100"/>
            <a:ext cx="8199900" cy="3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3400"/>
              <a:buFont typeface="Montserrat"/>
              <a:buNone/>
              <a:defRPr sz="2550" b="1" i="0" u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line">
  <p:cSld name="Section header line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" name="Google Shape;53;p44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title"/>
          </p:nvPr>
        </p:nvSpPr>
        <p:spPr>
          <a:xfrm>
            <a:off x="472500" y="2870100"/>
            <a:ext cx="8202600" cy="15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4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5" name="Google Shape;55;p44"/>
          <p:cNvCxnSpPr/>
          <p:nvPr/>
        </p:nvCxnSpPr>
        <p:spPr>
          <a:xfrm>
            <a:off x="464174" y="2760012"/>
            <a:ext cx="868222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hite one third">
  <p:cSld name="White one third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5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rot="10800000" flipH="1">
            <a:off x="3048746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5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45"/>
          <p:cNvSpPr/>
          <p:nvPr/>
        </p:nvSpPr>
        <p:spPr>
          <a:xfrm>
            <a:off x="0" y="0"/>
            <a:ext cx="305963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45"/>
          <p:cNvSpPr txBox="1">
            <a:spLocks noGrp="1"/>
          </p:cNvSpPr>
          <p:nvPr>
            <p:ph type="title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3200"/>
              <a:buFont typeface="Montserrat"/>
              <a:buNone/>
              <a:defRPr sz="24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highlight">
  <p:cSld name="Green highlight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6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rot="10800000" flipH="1">
            <a:off x="5374205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6"/>
          <p:cNvSpPr/>
          <p:nvPr/>
        </p:nvSpPr>
        <p:spPr>
          <a:xfrm>
            <a:off x="0" y="0"/>
            <a:ext cx="5378967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46"/>
          <p:cNvSpPr txBox="1">
            <a:spLocks noGrp="1"/>
          </p:cNvSpPr>
          <p:nvPr>
            <p:ph type="title"/>
          </p:nvPr>
        </p:nvSpPr>
        <p:spPr>
          <a:xfrm>
            <a:off x="472500" y="467100"/>
            <a:ext cx="4692600" cy="3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3400"/>
              <a:buFont typeface="Montserrat"/>
              <a:buNone/>
              <a:defRPr sz="2550" b="1" i="0" u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half">
  <p:cSld name="Green half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7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flipH="1">
            <a:off x="4267187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47"/>
          <p:cNvSpPr>
            <a:spLocks noGrp="1"/>
          </p:cNvSpPr>
          <p:nvPr>
            <p:ph type="pic" idx="2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7"/>
          <p:cNvSpPr txBox="1">
            <a:spLocks noGrp="1"/>
          </p:cNvSpPr>
          <p:nvPr>
            <p:ph type="title"/>
          </p:nvPr>
        </p:nvSpPr>
        <p:spPr>
          <a:xfrm>
            <a:off x="472500" y="1339200"/>
            <a:ext cx="3291300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20025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60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47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two third">
  <p:cSld name="Green two third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8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flipH="1">
            <a:off x="5557387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8"/>
          <p:cNvSpPr/>
          <p:nvPr/>
        </p:nvSpPr>
        <p:spPr>
          <a:xfrm>
            <a:off x="5864658" y="0"/>
            <a:ext cx="3279343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" name="Google Shape;78;p48"/>
          <p:cNvSpPr>
            <a:spLocks noGrp="1"/>
          </p:cNvSpPr>
          <p:nvPr>
            <p:ph type="pic" idx="2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8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title"/>
          </p:nvPr>
        </p:nvSpPr>
        <p:spPr>
          <a:xfrm>
            <a:off x="472500" y="1353488"/>
            <a:ext cx="4685664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60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ft arrow">
  <p:cSld name="Left arrow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9"/>
          <p:cNvSpPr/>
          <p:nvPr/>
        </p:nvSpPr>
        <p:spPr>
          <a:xfrm>
            <a:off x="1143" y="983"/>
            <a:ext cx="3066234" cy="5143500"/>
          </a:xfrm>
          <a:custGeom>
            <a:avLst/>
            <a:gdLst/>
            <a:ahLst/>
            <a:cxnLst/>
            <a:rect l="l" t="t" r="r" b="b"/>
            <a:pathLst>
              <a:path w="4088312" h="6858000" extrusionOk="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" name="Google Shape;84;p49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9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" name="Google Shape;86;p49"/>
          <p:cNvSpPr txBox="1">
            <a:spLocks noGrp="1"/>
          </p:cNvSpPr>
          <p:nvPr>
            <p:ph type="title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3200"/>
              <a:buFont typeface="Montserrat"/>
              <a:buNone/>
              <a:defRPr sz="24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49331" y="2692799"/>
            <a:ext cx="1023938" cy="2537222"/>
          </a:xfrm>
          <a:custGeom>
            <a:avLst/>
            <a:gdLst/>
            <a:ahLst/>
            <a:cxnLst/>
            <a:rect l="l" t="t" r="r" b="b"/>
            <a:pathLst>
              <a:path w="1365250" h="3382962" extrusionOk="0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left arrow">
  <p:cSld name="Green left arrow">
    <p:bg>
      <p:bgPr>
        <a:solidFill>
          <a:srgbClr val="F2F2F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0"/>
          <p:cNvSpPr/>
          <p:nvPr/>
        </p:nvSpPr>
        <p:spPr>
          <a:xfrm>
            <a:off x="0" y="0"/>
            <a:ext cx="3066234" cy="5143500"/>
          </a:xfrm>
          <a:custGeom>
            <a:avLst/>
            <a:gdLst/>
            <a:ahLst/>
            <a:cxnLst/>
            <a:rect l="l" t="t" r="r" b="b"/>
            <a:pathLst>
              <a:path w="4088312" h="6858000" extrusionOk="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12E4D"/>
              </a:gs>
              <a:gs pos="100000">
                <a:srgbClr val="09182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p50"/>
          <p:cNvSpPr txBox="1">
            <a:spLocks noGrp="1"/>
          </p:cNvSpPr>
          <p:nvPr>
            <p:ph type="title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3" name="Google Shape;93;p50"/>
          <p:cNvPicPr preferRelativeResize="0"/>
          <p:nvPr/>
        </p:nvPicPr>
        <p:blipFill rotWithShape="1">
          <a:blip r:embed="rId2">
            <a:alphaModFix/>
          </a:blip>
          <a:srcRect t="6215" b="7714"/>
          <a:stretch/>
        </p:blipFill>
        <p:spPr>
          <a:xfrm rot="120000">
            <a:off x="1630981" y="2552121"/>
            <a:ext cx="2021000" cy="2596309"/>
          </a:xfrm>
          <a:custGeom>
            <a:avLst/>
            <a:gdLst/>
            <a:ahLst/>
            <a:cxnLst/>
            <a:rect l="l" t="t" r="r" b="b"/>
            <a:pathLst>
              <a:path w="2694666" h="3461745" extrusionOk="0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rrow one third">
  <p:cSld name="Arrow one third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6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51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/>
          <p:nvPr/>
        </p:nvSpPr>
        <p:spPr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51"/>
          <p:cNvSpPr txBox="1">
            <a:spLocks noGrp="1"/>
          </p:cNvSpPr>
          <p:nvPr>
            <p:ph type="title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4400"/>
              <a:buFont typeface="Montserrat"/>
              <a:buNone/>
              <a:defRPr sz="33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36144" y="2545795"/>
            <a:ext cx="973931" cy="2678906"/>
          </a:xfrm>
          <a:custGeom>
            <a:avLst/>
            <a:gdLst/>
            <a:ahLst/>
            <a:cxnLst/>
            <a:rect l="l" t="t" r="r" b="b"/>
            <a:pathLst>
              <a:path w="1298575" h="3571875" extrusionOk="0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arrow one third">
  <p:cSld name="Green arrow one third">
    <p:bg>
      <p:bgPr>
        <a:solidFill>
          <a:srgbClr val="F2F2F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2"/>
          <p:cNvSpPr/>
          <p:nvPr/>
        </p:nvSpPr>
        <p:spPr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112E4D"/>
              </a:gs>
              <a:gs pos="100000">
                <a:srgbClr val="09182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52"/>
          <p:cNvSpPr txBox="1">
            <a:spLocks noGrp="1"/>
          </p:cNvSpPr>
          <p:nvPr>
            <p:ph type="title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  <a:defRPr sz="3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2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5" name="Google Shape;105;p52"/>
          <p:cNvPicPr preferRelativeResize="0"/>
          <p:nvPr/>
        </p:nvPicPr>
        <p:blipFill rotWithShape="1">
          <a:blip r:embed="rId2">
            <a:alphaModFix/>
          </a:blip>
          <a:srcRect t="7561" b="6866"/>
          <a:stretch/>
        </p:blipFill>
        <p:spPr>
          <a:xfrm>
            <a:off x="2683544" y="2562225"/>
            <a:ext cx="2021000" cy="2581275"/>
          </a:xfrm>
          <a:custGeom>
            <a:avLst/>
            <a:gdLst/>
            <a:ahLst/>
            <a:cxnLst/>
            <a:rect l="l" t="t" r="r" b="b"/>
            <a:pathLst>
              <a:path w="2694666" h="3441700" extrusionOk="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rrow half">
  <p:cSld name="Arrow half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3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" name="Google Shape;109;p53"/>
          <p:cNvSpPr/>
          <p:nvPr/>
        </p:nvSpPr>
        <p:spPr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0" name="Google Shape;110;p53"/>
          <p:cNvSpPr txBox="1">
            <a:spLocks noGrp="1"/>
          </p:cNvSpPr>
          <p:nvPr>
            <p:ph type="title"/>
          </p:nvPr>
        </p:nvSpPr>
        <p:spPr>
          <a:xfrm>
            <a:off x="472500" y="467100"/>
            <a:ext cx="3505235" cy="3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3400"/>
              <a:buFont typeface="Montserrat"/>
              <a:buNone/>
              <a:defRPr sz="2550" b="1" i="0" u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354" y="2692204"/>
            <a:ext cx="1023938" cy="2537222"/>
          </a:xfrm>
          <a:custGeom>
            <a:avLst/>
            <a:gdLst/>
            <a:ahLst/>
            <a:cxnLst/>
            <a:rect l="l" t="t" r="r" b="b"/>
            <a:pathLst>
              <a:path w="1365250" h="3382962" extrusionOk="0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8b93936481_0_7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g28b93936481_0_7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28b93936481_0_7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arrow half">
  <p:cSld name="Green arrow half">
    <p:bg>
      <p:bgPr>
        <a:solidFill>
          <a:srgbClr val="F2F2F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4"/>
          <p:cNvSpPr/>
          <p:nvPr/>
        </p:nvSpPr>
        <p:spPr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112E4D"/>
              </a:gs>
              <a:gs pos="100000">
                <a:srgbClr val="09182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54"/>
          <p:cNvSpPr txBox="1">
            <a:spLocks noGrp="1"/>
          </p:cNvSpPr>
          <p:nvPr>
            <p:ph type="title"/>
          </p:nvPr>
        </p:nvSpPr>
        <p:spPr>
          <a:xfrm>
            <a:off x="472500" y="467100"/>
            <a:ext cx="3505235" cy="3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  <a:defRPr sz="255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4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7" name="Google Shape;117;p54"/>
          <p:cNvPicPr preferRelativeResize="0"/>
          <p:nvPr/>
        </p:nvPicPr>
        <p:blipFill rotWithShape="1">
          <a:blip r:embed="rId2">
            <a:alphaModFix/>
          </a:blip>
          <a:srcRect t="9052" b="6865"/>
          <a:stretch/>
        </p:blipFill>
        <p:spPr>
          <a:xfrm rot="120000">
            <a:off x="3345129" y="2555853"/>
            <a:ext cx="2021000" cy="2592413"/>
          </a:xfrm>
          <a:custGeom>
            <a:avLst/>
            <a:gdLst/>
            <a:ahLst/>
            <a:cxnLst/>
            <a:rect l="l" t="t" r="r" b="b"/>
            <a:pathLst>
              <a:path w="2694666" h="3456551" extrusionOk="0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rrow two third">
  <p:cSld name="Arrow two third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5"/>
          <p:cNvSpPr/>
          <p:nvPr/>
        </p:nvSpPr>
        <p:spPr>
          <a:xfrm>
            <a:off x="0" y="0"/>
            <a:ext cx="6334679" cy="5143500"/>
          </a:xfrm>
          <a:custGeom>
            <a:avLst/>
            <a:gdLst/>
            <a:ahLst/>
            <a:cxnLst/>
            <a:rect l="l" t="t" r="r" b="b"/>
            <a:pathLst>
              <a:path w="8446239" h="6858000" extrusionOk="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55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5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55"/>
          <p:cNvSpPr txBox="1">
            <a:spLocks noGrp="1"/>
          </p:cNvSpPr>
          <p:nvPr>
            <p:ph type="title"/>
          </p:nvPr>
        </p:nvSpPr>
        <p:spPr>
          <a:xfrm>
            <a:off x="472500" y="467100"/>
            <a:ext cx="4692600" cy="3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3400"/>
              <a:buFont typeface="Montserrat"/>
              <a:buNone/>
              <a:defRPr sz="2550" b="1" i="0" u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7754" y="2692204"/>
            <a:ext cx="1023938" cy="2537222"/>
          </a:xfrm>
          <a:custGeom>
            <a:avLst/>
            <a:gdLst/>
            <a:ahLst/>
            <a:cxnLst/>
            <a:rect l="l" t="t" r="r" b="b"/>
            <a:pathLst>
              <a:path w="1365250" h="3382962" extrusionOk="0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arrow two third">
  <p:cSld name="Green arrow two third">
    <p:bg>
      <p:bgPr>
        <a:solidFill>
          <a:srgbClr val="F2F2F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6"/>
          <p:cNvSpPr/>
          <p:nvPr/>
        </p:nvSpPr>
        <p:spPr>
          <a:xfrm>
            <a:off x="0" y="0"/>
            <a:ext cx="6334679" cy="5143500"/>
          </a:xfrm>
          <a:custGeom>
            <a:avLst/>
            <a:gdLst/>
            <a:ahLst/>
            <a:cxnLst/>
            <a:rect l="l" t="t" r="r" b="b"/>
            <a:pathLst>
              <a:path w="8446239" h="6858000" extrusionOk="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12E4D"/>
              </a:gs>
              <a:gs pos="100000">
                <a:srgbClr val="09182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6" name="Google Shape;126;p56"/>
          <p:cNvSpPr txBox="1">
            <a:spLocks noGrp="1"/>
          </p:cNvSpPr>
          <p:nvPr>
            <p:ph type="title"/>
          </p:nvPr>
        </p:nvSpPr>
        <p:spPr>
          <a:xfrm>
            <a:off x="472500" y="467100"/>
            <a:ext cx="4692600" cy="3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ontserrat"/>
              <a:buNone/>
              <a:defRPr sz="255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6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6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9" name="Google Shape;129;p56"/>
          <p:cNvPicPr preferRelativeResize="0"/>
          <p:nvPr/>
        </p:nvPicPr>
        <p:blipFill rotWithShape="1">
          <a:blip r:embed="rId2">
            <a:alphaModFix/>
          </a:blip>
          <a:srcRect t="9052" b="6865"/>
          <a:stretch/>
        </p:blipFill>
        <p:spPr>
          <a:xfrm rot="120000">
            <a:off x="4925721" y="2555853"/>
            <a:ext cx="2021000" cy="2592413"/>
          </a:xfrm>
          <a:custGeom>
            <a:avLst/>
            <a:gdLst/>
            <a:ahLst/>
            <a:cxnLst/>
            <a:rect l="l" t="t" r="r" b="b"/>
            <a:pathLst>
              <a:path w="2694666" h="3456551" extrusionOk="0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green">
  <p:cSld name="Big statement green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7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57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7"/>
          <p:cNvSpPr txBox="1">
            <a:spLocks noGrp="1"/>
          </p:cNvSpPr>
          <p:nvPr>
            <p:ph type="title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4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icon">
  <p:cSld name="Big statement icon">
    <p:bg>
      <p:bgPr>
        <a:solidFill>
          <a:srgbClr val="F2F2F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8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8"/>
          <p:cNvSpPr/>
          <p:nvPr/>
        </p:nvSpPr>
        <p:spPr>
          <a:xfrm>
            <a:off x="472500" y="469106"/>
            <a:ext cx="699516" cy="699516"/>
          </a:xfrm>
          <a:prstGeom prst="rect">
            <a:avLst/>
          </a:prstGeom>
          <a:noFill/>
          <a:ln w="10775" cap="flat" cmpd="sng">
            <a:solidFill>
              <a:srgbClr val="112E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58"/>
          <p:cNvSpPr txBox="1">
            <a:spLocks noGrp="1"/>
          </p:cNvSpPr>
          <p:nvPr>
            <p:ph type="title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5400"/>
              <a:buFont typeface="Montserrat"/>
              <a:buNone/>
              <a:defRPr sz="405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bg>
      <p:bgPr>
        <a:solidFill>
          <a:srgbClr val="091829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9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0" name="Google Shape;140;p59"/>
          <p:cNvPicPr preferRelativeResize="0"/>
          <p:nvPr/>
        </p:nvPicPr>
        <p:blipFill rotWithShape="1">
          <a:blip r:embed="rId2">
            <a:alphaModFix/>
          </a:blip>
          <a:srcRect r="3634" b="1253"/>
          <a:stretch/>
        </p:blipFill>
        <p:spPr>
          <a:xfrm rot="-5400000" flipH="1">
            <a:off x="5098096" y="76083"/>
            <a:ext cx="576943" cy="7514866"/>
          </a:xfrm>
          <a:custGeom>
            <a:avLst/>
            <a:gdLst/>
            <a:ahLst/>
            <a:cxnLst/>
            <a:rect l="l" t="t" r="r" b="b"/>
            <a:pathLst>
              <a:path w="769257" h="10019821" extrusionOk="0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1" name="Google Shape;141;p59"/>
          <p:cNvSpPr/>
          <p:nvPr/>
        </p:nvSpPr>
        <p:spPr>
          <a:xfrm flipH="1">
            <a:off x="0" y="1"/>
            <a:ext cx="9144000" cy="4400501"/>
          </a:xfrm>
          <a:custGeom>
            <a:avLst/>
            <a:gdLst/>
            <a:ahLst/>
            <a:cxnLst/>
            <a:rect l="l" t="t" r="r" b="b"/>
            <a:pathLst>
              <a:path w="12192000" h="5867335" extrusionOk="0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12E4D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green">
  <p:cSld name="Blank green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0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60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>
  <p:cSld name="Disclaimer">
    <p:bg>
      <p:bgPr>
        <a:solidFill>
          <a:srgbClr val="F2F2F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1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">
  <p:cSld name="End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2"/>
          <p:cNvSpPr/>
          <p:nvPr/>
        </p:nvSpPr>
        <p:spPr>
          <a:xfrm>
            <a:off x="473202" y="469650"/>
            <a:ext cx="6093900" cy="4147200"/>
          </a:xfrm>
          <a:prstGeom prst="rect">
            <a:avLst/>
          </a:prstGeom>
          <a:gradFill>
            <a:gsLst>
              <a:gs pos="0">
                <a:srgbClr val="091829">
                  <a:alpha val="87058"/>
                </a:srgbClr>
              </a:gs>
              <a:gs pos="100000">
                <a:srgbClr val="112E4D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0" name="Google Shape;15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1259" y="1846385"/>
            <a:ext cx="4397787" cy="1393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guide">
  <p:cSld name="Layout gu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63"/>
          <p:cNvGrpSpPr/>
          <p:nvPr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53" name="Google Shape;153;p63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/>
              <a:ahLst/>
              <a:cxnLst/>
              <a:rect l="l" t="t" r="r" b="b"/>
              <a:pathLst>
                <a:path w="12193200" h="6858000" extrusionOk="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154" name="Google Shape;154;p63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55" name="Google Shape;155;p63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6" name="Google Shape;156;p63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" name="Google Shape;157;p63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63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6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63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63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6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63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63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63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63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63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63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6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63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6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63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63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63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75" name="Google Shape;175;p63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76" name="Google Shape;176;p63"/>
              <p:cNvSpPr/>
              <p:nvPr/>
            </p:nvSpPr>
            <p:spPr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77" name="Google Shape;177;p63"/>
              <p:cNvSpPr/>
              <p:nvPr/>
            </p:nvSpPr>
            <p:spPr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78" name="Google Shape;178;p63"/>
              <p:cNvSpPr/>
              <p:nvPr/>
            </p:nvSpPr>
            <p:spPr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79" name="Google Shape;179;p63"/>
              <p:cNvSpPr/>
              <p:nvPr/>
            </p:nvSpPr>
            <p:spPr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0" name="Google Shape;180;p63"/>
              <p:cNvSpPr/>
              <p:nvPr/>
            </p:nvSpPr>
            <p:spPr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1" name="Google Shape;181;p63"/>
              <p:cNvSpPr/>
              <p:nvPr/>
            </p:nvSpPr>
            <p:spPr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2" name="Google Shape;182;p63"/>
              <p:cNvSpPr/>
              <p:nvPr/>
            </p:nvSpPr>
            <p:spPr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3" name="Google Shape;183;p63"/>
              <p:cNvSpPr/>
              <p:nvPr/>
            </p:nvSpPr>
            <p:spPr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4" name="Google Shape;184;p63"/>
              <p:cNvSpPr/>
              <p:nvPr/>
            </p:nvSpPr>
            <p:spPr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5" name="Google Shape;185;p63"/>
              <p:cNvSpPr/>
              <p:nvPr/>
            </p:nvSpPr>
            <p:spPr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6" name="Google Shape;186;p63"/>
              <p:cNvSpPr/>
              <p:nvPr/>
            </p:nvSpPr>
            <p:spPr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sp>
          <p:nvSpPr>
            <p:cNvPr id="187" name="Google Shape;187;p63"/>
            <p:cNvSpPr/>
            <p:nvPr/>
          </p:nvSpPr>
          <p:spPr>
            <a:xfrm>
              <a:off x="-600" y="0"/>
              <a:ext cx="12193200" cy="6858000"/>
            </a:xfrm>
            <a:custGeom>
              <a:avLst/>
              <a:gdLst/>
              <a:ahLst/>
              <a:cxnLst/>
              <a:rect l="l" t="t" r="r" b="b"/>
              <a:pathLst>
                <a:path w="6026" h="3396" extrusionOk="0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Medium"/>
                <a:buNone/>
              </a:pPr>
              <a:endParaRPr sz="1350" b="0" i="0" u="none" strike="noStrike" cap="none">
                <a:solidFill>
                  <a:srgbClr val="57575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88" name="Google Shape;188;p63"/>
            <p:cNvSpPr/>
            <p:nvPr/>
          </p:nvSpPr>
          <p:spPr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333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89" name="Google Shape;189;p63"/>
            <p:cNvSpPr/>
            <p:nvPr/>
          </p:nvSpPr>
          <p:spPr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333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190" name="Google Shape;190;p63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91" name="Google Shape;191;p63"/>
              <p:cNvSpPr/>
              <p:nvPr/>
            </p:nvSpPr>
            <p:spPr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92" name="Google Shape;192;p63"/>
              <p:cNvSpPr/>
              <p:nvPr/>
            </p:nvSpPr>
            <p:spPr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93" name="Google Shape;193;p63"/>
              <p:cNvSpPr/>
              <p:nvPr/>
            </p:nvSpPr>
            <p:spPr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94" name="Google Shape;194;p63"/>
              <p:cNvSpPr/>
              <p:nvPr/>
            </p:nvSpPr>
            <p:spPr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95" name="Google Shape;195;p63"/>
              <p:cNvSpPr/>
              <p:nvPr/>
            </p:nvSpPr>
            <p:spPr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sp>
          <p:nvSpPr>
            <p:cNvPr id="196" name="Google Shape;196;p63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/>
              <a:ahLst/>
              <a:cxnLst/>
              <a:rect l="l" t="t" r="r" b="b"/>
              <a:pathLst>
                <a:path w="10931999" h="5537797" extrusionOk="0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 cap="flat" cmpd="sng">
              <a:solidFill>
                <a:srgbClr val="E71C57">
                  <a:alpha val="3333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97" name="Google Shape;197;p63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Montserrat Medium"/>
                <a:buNone/>
              </a:pPr>
              <a:r>
                <a:rPr lang="en-US" sz="750" b="0" i="0" u="none" strike="noStrike" cap="none">
                  <a:solidFill>
                    <a:srgbClr val="7F7F7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1. xxxx  2. xxxx  3. List footnotes in numerical order. Footnote numbers are not bracketed. Use 10pt font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Montserrat Medium"/>
                <a:buNone/>
              </a:pPr>
              <a:r>
                <a:rPr lang="en-US" sz="750" b="0" i="0" u="none" strike="noStrike" cap="none">
                  <a:solidFill>
                    <a:srgbClr val="7F7F7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Note: Do not put a period at the end of the note or the source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Montserrat Medium"/>
                <a:buNone/>
              </a:pPr>
              <a:r>
                <a:rPr lang="en-US" sz="750" b="0" i="0" u="none" strike="noStrike" cap="none">
                  <a:solidFill>
                    <a:srgbClr val="7F7F7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Source: Include a source for every chart that you use. Separate sources with a semicolon; BCG-related sources go at the end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63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4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8c75840b07_0_9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g28c75840b07_0_9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g28c75840b07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Title Slide">
  <p:cSld name="D. Title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4"/>
          <p:cNvSpPr/>
          <p:nvPr/>
        </p:nvSpPr>
        <p:spPr>
          <a:xfrm>
            <a:off x="0" y="3959388"/>
            <a:ext cx="9144000" cy="1184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1" name="Google Shape;201;p64"/>
          <p:cNvPicPr preferRelativeResize="0"/>
          <p:nvPr/>
        </p:nvPicPr>
        <p:blipFill rotWithShape="1">
          <a:blip r:embed="rId2">
            <a:alphaModFix/>
          </a:blip>
          <a:srcRect l="1731" t="8741" r="102" b="27"/>
          <a:stretch/>
        </p:blipFill>
        <p:spPr>
          <a:xfrm rot="-5400000" flipH="1">
            <a:off x="6353941" y="1479954"/>
            <a:ext cx="43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4"/>
          <p:cNvPicPr preferRelativeResize="0"/>
          <p:nvPr/>
        </p:nvPicPr>
        <p:blipFill rotWithShape="1">
          <a:blip r:embed="rId3">
            <a:alphaModFix/>
          </a:blip>
          <a:srcRect b="23056"/>
          <a:stretch/>
        </p:blipFill>
        <p:spPr>
          <a:xfrm flipH="1">
            <a:off x="0" y="0"/>
            <a:ext cx="9144000" cy="395763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4"/>
          <p:cNvSpPr/>
          <p:nvPr/>
        </p:nvSpPr>
        <p:spPr>
          <a:xfrm>
            <a:off x="473202" y="469650"/>
            <a:ext cx="6093900" cy="4147200"/>
          </a:xfrm>
          <a:prstGeom prst="rect">
            <a:avLst/>
          </a:prstGeom>
          <a:gradFill>
            <a:gsLst>
              <a:gs pos="0">
                <a:srgbClr val="091829">
                  <a:alpha val="87058"/>
                </a:srgbClr>
              </a:gs>
              <a:gs pos="100000">
                <a:srgbClr val="112E4D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64"/>
          <p:cNvSpPr txBox="1">
            <a:spLocks noGrp="1"/>
          </p:cNvSpPr>
          <p:nvPr>
            <p:ph type="body" idx="1"/>
          </p:nvPr>
        </p:nvSpPr>
        <p:spPr>
          <a:xfrm>
            <a:off x="838061" y="4655882"/>
            <a:ext cx="5151600" cy="24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sz="900" b="1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28600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ctr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205" name="Google Shape;205;p64"/>
          <p:cNvSpPr txBox="1">
            <a:spLocks noGrp="1"/>
          </p:cNvSpPr>
          <p:nvPr>
            <p:ph type="subTitle" idx="2"/>
          </p:nvPr>
        </p:nvSpPr>
        <p:spPr>
          <a:xfrm>
            <a:off x="838061" y="4121780"/>
            <a:ext cx="5151600" cy="32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06" name="Google Shape;206;p64"/>
          <p:cNvSpPr txBox="1">
            <a:spLocks noGrp="1"/>
          </p:cNvSpPr>
          <p:nvPr>
            <p:ph type="ctrTitle"/>
          </p:nvPr>
        </p:nvSpPr>
        <p:spPr>
          <a:xfrm>
            <a:off x="838061" y="1414682"/>
            <a:ext cx="5151600" cy="23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4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7" name="Google Shape;207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6194" y="4177983"/>
            <a:ext cx="2117380" cy="6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062" y="734492"/>
            <a:ext cx="898762" cy="46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Title and Text">
  <p:cSld name="D. Title and 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5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820001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2400"/>
              <a:buFont typeface="Montserrat"/>
              <a:buNone/>
              <a:defRPr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5"/>
          <p:cNvSpPr txBox="1">
            <a:spLocks noGrp="1"/>
          </p:cNvSpPr>
          <p:nvPr>
            <p:ph type="body" idx="1"/>
          </p:nvPr>
        </p:nvSpPr>
        <p:spPr>
          <a:xfrm>
            <a:off x="472050" y="1564221"/>
            <a:ext cx="8200463" cy="305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Gray slice heading">
  <p:cSld name="D. Gray slice heading">
    <p:bg>
      <p:bgPr>
        <a:solidFill>
          <a:srgbClr val="FFFF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6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66"/>
          <p:cNvSpPr/>
          <p:nvPr/>
        </p:nvSpPr>
        <p:spPr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66"/>
          <p:cNvSpPr txBox="1">
            <a:spLocks noGrp="1"/>
          </p:cNvSpPr>
          <p:nvPr>
            <p:ph type="subTitle" idx="1"/>
          </p:nvPr>
        </p:nvSpPr>
        <p:spPr>
          <a:xfrm>
            <a:off x="472500" y="1619241"/>
            <a:ext cx="28080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200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16" name="Google Shape;216;p66"/>
          <p:cNvSpPr txBox="1">
            <a:spLocks noGrp="1"/>
          </p:cNvSpPr>
          <p:nvPr>
            <p:ph type="title"/>
          </p:nvPr>
        </p:nvSpPr>
        <p:spPr>
          <a:xfrm>
            <a:off x="472500" y="920286"/>
            <a:ext cx="28080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2400"/>
              <a:buFont typeface="Montserrat"/>
              <a:buNone/>
              <a:defRPr sz="18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Section header box">
  <p:cSld name="D. Section header box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7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67"/>
          <p:cNvSpPr txBox="1">
            <a:spLocks noGrp="1"/>
          </p:cNvSpPr>
          <p:nvPr>
            <p:ph type="title"/>
          </p:nvPr>
        </p:nvSpPr>
        <p:spPr>
          <a:xfrm>
            <a:off x="963557" y="2001031"/>
            <a:ext cx="7215368" cy="240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137150" anchor="b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5400"/>
              <a:buFont typeface="Montserrat"/>
              <a:buNone/>
              <a:defRPr sz="405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7"/>
          <p:cNvSpPr/>
          <p:nvPr/>
        </p:nvSpPr>
        <p:spPr>
          <a:xfrm>
            <a:off x="960520" y="1068061"/>
            <a:ext cx="713791" cy="713791"/>
          </a:xfrm>
          <a:prstGeom prst="rect">
            <a:avLst/>
          </a:prstGeom>
          <a:noFill/>
          <a:ln w="10775" cap="flat" cmpd="sng">
            <a:solidFill>
              <a:srgbClr val="112E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Section header line">
  <p:cSld name="D. Section header line"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8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8"/>
          <p:cNvSpPr txBox="1">
            <a:spLocks noGrp="1"/>
          </p:cNvSpPr>
          <p:nvPr>
            <p:ph type="title"/>
          </p:nvPr>
        </p:nvSpPr>
        <p:spPr>
          <a:xfrm>
            <a:off x="472500" y="2870100"/>
            <a:ext cx="8202600" cy="15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5400"/>
              <a:buFont typeface="Montserrat"/>
              <a:buNone/>
              <a:defRPr sz="405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4" name="Google Shape;224;p68"/>
          <p:cNvCxnSpPr/>
          <p:nvPr/>
        </p:nvCxnSpPr>
        <p:spPr>
          <a:xfrm>
            <a:off x="472501" y="2760012"/>
            <a:ext cx="8668940" cy="0"/>
          </a:xfrm>
          <a:prstGeom prst="straightConnector1">
            <a:avLst/>
          </a:prstGeom>
          <a:noFill/>
          <a:ln w="19050" cap="flat" cmpd="sng">
            <a:solidFill>
              <a:srgbClr val="3968B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White one third">
  <p:cSld name="D. White one third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69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rot="10800000" flipH="1">
            <a:off x="3048746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9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69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9" name="Google Shape;229;p69"/>
          <p:cNvSpPr/>
          <p:nvPr/>
        </p:nvSpPr>
        <p:spPr>
          <a:xfrm>
            <a:off x="0" y="0"/>
            <a:ext cx="3059631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69"/>
          <p:cNvSpPr txBox="1">
            <a:spLocks noGrp="1"/>
          </p:cNvSpPr>
          <p:nvPr>
            <p:ph type="title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2400"/>
              <a:buFont typeface="Montserrat"/>
              <a:buNone/>
              <a:defRPr sz="18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Green highlight">
  <p:cSld name="D. Green highlight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70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rot="10800000" flipH="1">
            <a:off x="5374205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70"/>
          <p:cNvSpPr/>
          <p:nvPr/>
        </p:nvSpPr>
        <p:spPr>
          <a:xfrm>
            <a:off x="0" y="0"/>
            <a:ext cx="5378967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4" name="Google Shape;234;p70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0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6" name="Google Shape;236;p70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470739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2400"/>
              <a:buFont typeface="Montserrat"/>
              <a:buNone/>
              <a:defRPr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Four column green">
  <p:cSld name="D. Four column green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71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rot="10800000" flipH="1">
            <a:off x="6771935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1"/>
          <p:cNvSpPr/>
          <p:nvPr/>
        </p:nvSpPr>
        <p:spPr>
          <a:xfrm>
            <a:off x="0" y="0"/>
            <a:ext cx="6775704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0" name="Google Shape;240;p71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7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2" name="Google Shape;242;p71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6076188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2400"/>
              <a:buFont typeface="Montserrat"/>
              <a:buNone/>
              <a:defRPr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Green one third">
  <p:cSld name="D. Green one third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72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flipH="1">
            <a:off x="2753302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2"/>
          <p:cNvSpPr txBox="1">
            <a:spLocks noGrp="1"/>
          </p:cNvSpPr>
          <p:nvPr>
            <p:ph type="title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72"/>
          <p:cNvSpPr/>
          <p:nvPr/>
        </p:nvSpPr>
        <p:spPr>
          <a:xfrm>
            <a:off x="3060573" y="-982"/>
            <a:ext cx="6083428" cy="5144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7" name="Google Shape;247;p72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7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Green half">
  <p:cSld name="D. Green half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73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flipH="1">
            <a:off x="4267187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2" name="Google Shape;252;p73"/>
          <p:cNvSpPr>
            <a:spLocks noGrp="1"/>
          </p:cNvSpPr>
          <p:nvPr>
            <p:ph type="pic" idx="2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73"/>
          <p:cNvSpPr txBox="1">
            <a:spLocks noGrp="1"/>
          </p:cNvSpPr>
          <p:nvPr>
            <p:ph type="title"/>
          </p:nvPr>
        </p:nvSpPr>
        <p:spPr>
          <a:xfrm>
            <a:off x="472500" y="1339200"/>
            <a:ext cx="3291300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20025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7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60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5" name="Google Shape;255;p73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Page 3">
  <p:cSld name="TITLE_AND_BODY_4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8b93936481_0_1335"/>
          <p:cNvSpPr txBox="1">
            <a:spLocks noGrp="1"/>
          </p:cNvSpPr>
          <p:nvPr>
            <p:ph type="sldNum" idx="12"/>
          </p:nvPr>
        </p:nvSpPr>
        <p:spPr>
          <a:xfrm>
            <a:off x="6289220" y="4632643"/>
            <a:ext cx="26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Green two third">
  <p:cSld name="D. Green two third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74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flipH="1">
            <a:off x="5557387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74"/>
          <p:cNvSpPr/>
          <p:nvPr/>
        </p:nvSpPr>
        <p:spPr>
          <a:xfrm>
            <a:off x="5864658" y="0"/>
            <a:ext cx="3279343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9" name="Google Shape;259;p74"/>
          <p:cNvSpPr>
            <a:spLocks noGrp="1"/>
          </p:cNvSpPr>
          <p:nvPr>
            <p:ph type="pic" idx="2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74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4"/>
          <p:cNvSpPr txBox="1">
            <a:spLocks noGrp="1"/>
          </p:cNvSpPr>
          <p:nvPr>
            <p:ph type="title"/>
          </p:nvPr>
        </p:nvSpPr>
        <p:spPr>
          <a:xfrm>
            <a:off x="473202" y="1339200"/>
            <a:ext cx="4685664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7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60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Left arrow">
  <p:cSld name="D. Left arrow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5"/>
          <p:cNvSpPr/>
          <p:nvPr/>
        </p:nvSpPr>
        <p:spPr>
          <a:xfrm>
            <a:off x="1143" y="983"/>
            <a:ext cx="3066234" cy="5143500"/>
          </a:xfrm>
          <a:custGeom>
            <a:avLst/>
            <a:gdLst/>
            <a:ahLst/>
            <a:cxnLst/>
            <a:rect l="l" t="t" r="r" b="b"/>
            <a:pathLst>
              <a:path w="4088312" h="6858000" extrusionOk="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p75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75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7" name="Google Shape;267;p75"/>
          <p:cNvSpPr txBox="1">
            <a:spLocks noGrp="1"/>
          </p:cNvSpPr>
          <p:nvPr>
            <p:ph type="title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2400"/>
              <a:buFont typeface="Montserrat"/>
              <a:buNone/>
              <a:defRPr sz="18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8" name="Google Shape;268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49331" y="2692799"/>
            <a:ext cx="1023938" cy="2537222"/>
          </a:xfrm>
          <a:custGeom>
            <a:avLst/>
            <a:gdLst/>
            <a:ahLst/>
            <a:cxnLst/>
            <a:rect l="l" t="t" r="r" b="b"/>
            <a:pathLst>
              <a:path w="1365250" h="3382962" extrusionOk="0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Green left arrow">
  <p:cSld name="D. Green left arrow">
    <p:bg>
      <p:bgPr>
        <a:solidFill>
          <a:srgbClr val="FFFFFF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6"/>
          <p:cNvSpPr/>
          <p:nvPr/>
        </p:nvSpPr>
        <p:spPr>
          <a:xfrm>
            <a:off x="1143" y="983"/>
            <a:ext cx="3066234" cy="5143500"/>
          </a:xfrm>
          <a:custGeom>
            <a:avLst/>
            <a:gdLst/>
            <a:ahLst/>
            <a:cxnLst/>
            <a:rect l="l" t="t" r="r" b="b"/>
            <a:pathLst>
              <a:path w="4088312" h="6858000" extrusionOk="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12E4D"/>
              </a:gs>
              <a:gs pos="100000">
                <a:srgbClr val="09182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1" name="Google Shape;271;p76"/>
          <p:cNvSpPr txBox="1">
            <a:spLocks noGrp="1"/>
          </p:cNvSpPr>
          <p:nvPr>
            <p:ph type="title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76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76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74" name="Google Shape;274;p76"/>
          <p:cNvPicPr preferRelativeResize="0"/>
          <p:nvPr/>
        </p:nvPicPr>
        <p:blipFill rotWithShape="1">
          <a:blip r:embed="rId2">
            <a:alphaModFix/>
          </a:blip>
          <a:srcRect t="6215" b="7714"/>
          <a:stretch/>
        </p:blipFill>
        <p:spPr>
          <a:xfrm rot="120000">
            <a:off x="1630981" y="2552121"/>
            <a:ext cx="2021000" cy="2596309"/>
          </a:xfrm>
          <a:custGeom>
            <a:avLst/>
            <a:gdLst/>
            <a:ahLst/>
            <a:cxnLst/>
            <a:rect l="l" t="t" r="r" b="b"/>
            <a:pathLst>
              <a:path w="2694666" h="3461745" extrusionOk="0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Arrow one third">
  <p:cSld name="D. Arrow one third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7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6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77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77"/>
          <p:cNvSpPr/>
          <p:nvPr/>
        </p:nvSpPr>
        <p:spPr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9" name="Google Shape;279;p77"/>
          <p:cNvSpPr txBox="1">
            <a:spLocks noGrp="1"/>
          </p:cNvSpPr>
          <p:nvPr>
            <p:ph type="title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4400"/>
              <a:buFont typeface="Montserrat"/>
              <a:buNone/>
              <a:defRPr sz="33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0" name="Google Shape;280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36144" y="2545795"/>
            <a:ext cx="973931" cy="2678906"/>
          </a:xfrm>
          <a:custGeom>
            <a:avLst/>
            <a:gdLst/>
            <a:ahLst/>
            <a:cxnLst/>
            <a:rect l="l" t="t" r="r" b="b"/>
            <a:pathLst>
              <a:path w="1298575" h="3571875" extrusionOk="0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Green arrow one third">
  <p:cSld name="D. Green arrow one third">
    <p:bg>
      <p:bgPr>
        <a:solidFill>
          <a:srgbClr val="FFFFFF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8"/>
          <p:cNvSpPr/>
          <p:nvPr/>
        </p:nvSpPr>
        <p:spPr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112E4D"/>
              </a:gs>
              <a:gs pos="100000">
                <a:srgbClr val="09182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3" name="Google Shape;283;p78"/>
          <p:cNvSpPr txBox="1">
            <a:spLocks noGrp="1"/>
          </p:cNvSpPr>
          <p:nvPr>
            <p:ph type="title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  <a:defRPr sz="3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78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78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86" name="Google Shape;286;p78"/>
          <p:cNvPicPr preferRelativeResize="0"/>
          <p:nvPr/>
        </p:nvPicPr>
        <p:blipFill rotWithShape="1">
          <a:blip r:embed="rId2">
            <a:alphaModFix/>
          </a:blip>
          <a:srcRect t="7561" b="6866"/>
          <a:stretch/>
        </p:blipFill>
        <p:spPr>
          <a:xfrm>
            <a:off x="2683544" y="2562225"/>
            <a:ext cx="2021000" cy="2581275"/>
          </a:xfrm>
          <a:custGeom>
            <a:avLst/>
            <a:gdLst/>
            <a:ahLst/>
            <a:cxnLst/>
            <a:rect l="l" t="t" r="r" b="b"/>
            <a:pathLst>
              <a:path w="2694666" h="3441700" extrusionOk="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Arrow half">
  <p:cSld name="D. Arrow half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9"/>
          <p:cNvSpPr/>
          <p:nvPr/>
        </p:nvSpPr>
        <p:spPr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9" name="Google Shape;289;p79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356086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2400"/>
              <a:buFont typeface="Montserrat"/>
              <a:buNone/>
              <a:defRPr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79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9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2" name="Google Shape;292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354" y="2692204"/>
            <a:ext cx="1023938" cy="2537222"/>
          </a:xfrm>
          <a:custGeom>
            <a:avLst/>
            <a:gdLst/>
            <a:ahLst/>
            <a:cxnLst/>
            <a:rect l="l" t="t" r="r" b="b"/>
            <a:pathLst>
              <a:path w="1365250" h="3382962" extrusionOk="0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Green arrow half">
  <p:cSld name="D. Green arrow half">
    <p:bg>
      <p:bgPr>
        <a:solidFill>
          <a:srgbClr val="FFFFFF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0"/>
          <p:cNvSpPr/>
          <p:nvPr/>
        </p:nvSpPr>
        <p:spPr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112E4D"/>
              </a:gs>
              <a:gs pos="100000">
                <a:srgbClr val="09182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5" name="Google Shape;295;p80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356086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80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80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8" name="Google Shape;298;p80"/>
          <p:cNvPicPr preferRelativeResize="0"/>
          <p:nvPr/>
        </p:nvPicPr>
        <p:blipFill rotWithShape="1">
          <a:blip r:embed="rId2">
            <a:alphaModFix/>
          </a:blip>
          <a:srcRect t="9052" b="6865"/>
          <a:stretch/>
        </p:blipFill>
        <p:spPr>
          <a:xfrm rot="120000">
            <a:off x="3345129" y="2555853"/>
            <a:ext cx="2021000" cy="2592413"/>
          </a:xfrm>
          <a:custGeom>
            <a:avLst/>
            <a:gdLst/>
            <a:ahLst/>
            <a:cxnLst/>
            <a:rect l="l" t="t" r="r" b="b"/>
            <a:pathLst>
              <a:path w="2694666" h="3456551" extrusionOk="0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Arrow two third">
  <p:cSld name="D. Arrow two third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1"/>
          <p:cNvSpPr/>
          <p:nvPr/>
        </p:nvSpPr>
        <p:spPr>
          <a:xfrm>
            <a:off x="0" y="0"/>
            <a:ext cx="6334679" cy="5143500"/>
          </a:xfrm>
          <a:custGeom>
            <a:avLst/>
            <a:gdLst/>
            <a:ahLst/>
            <a:cxnLst/>
            <a:rect l="l" t="t" r="r" b="b"/>
            <a:pathLst>
              <a:path w="8446239" h="6858000" extrusionOk="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1" name="Google Shape;301;p81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8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3" name="Google Shape;303;p81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469087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2400"/>
              <a:buFont typeface="Montserrat"/>
              <a:buNone/>
              <a:defRPr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4" name="Google Shape;304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7754" y="2692204"/>
            <a:ext cx="1023938" cy="2537222"/>
          </a:xfrm>
          <a:custGeom>
            <a:avLst/>
            <a:gdLst/>
            <a:ahLst/>
            <a:cxnLst/>
            <a:rect l="l" t="t" r="r" b="b"/>
            <a:pathLst>
              <a:path w="1365250" h="3382962" extrusionOk="0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Green arrow two third">
  <p:cSld name="D. Green arrow two third">
    <p:bg>
      <p:bgPr>
        <a:solidFill>
          <a:srgbClr val="FFFFFF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2"/>
          <p:cNvSpPr/>
          <p:nvPr/>
        </p:nvSpPr>
        <p:spPr>
          <a:xfrm>
            <a:off x="0" y="0"/>
            <a:ext cx="6334679" cy="5143500"/>
          </a:xfrm>
          <a:custGeom>
            <a:avLst/>
            <a:gdLst/>
            <a:ahLst/>
            <a:cxnLst/>
            <a:rect l="l" t="t" r="r" b="b"/>
            <a:pathLst>
              <a:path w="8446239" h="6858000" extrusionOk="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12E4D"/>
              </a:gs>
              <a:gs pos="100000">
                <a:srgbClr val="09182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7" name="Google Shape;307;p82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469087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82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8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0" name="Google Shape;310;p82"/>
          <p:cNvPicPr preferRelativeResize="0"/>
          <p:nvPr/>
        </p:nvPicPr>
        <p:blipFill rotWithShape="1">
          <a:blip r:embed="rId2">
            <a:alphaModFix/>
          </a:blip>
          <a:srcRect t="9052" b="6865"/>
          <a:stretch/>
        </p:blipFill>
        <p:spPr>
          <a:xfrm rot="120000">
            <a:off x="4925721" y="2555853"/>
            <a:ext cx="2021000" cy="2592413"/>
          </a:xfrm>
          <a:custGeom>
            <a:avLst/>
            <a:gdLst/>
            <a:ahLst/>
            <a:cxnLst/>
            <a:rect l="l" t="t" r="r" b="b"/>
            <a:pathLst>
              <a:path w="2694666" h="3456551" extrusionOk="0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Big statement green">
  <p:cSld name="D. Big statement green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3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8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4" name="Google Shape;314;p83"/>
          <p:cNvSpPr txBox="1">
            <a:spLocks noGrp="1"/>
          </p:cNvSpPr>
          <p:nvPr>
            <p:ph type="title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4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8b93936481_0_157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8b93936481_0_157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9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g28b93936481_0_157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8b93936481_0_15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g28b93936481_0_157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Big statement icon">
  <p:cSld name="D. Big statement icon">
    <p:bg>
      <p:bgPr>
        <a:solidFill>
          <a:srgbClr val="FFFF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4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84"/>
          <p:cNvSpPr/>
          <p:nvPr/>
        </p:nvSpPr>
        <p:spPr>
          <a:xfrm>
            <a:off x="472500" y="469106"/>
            <a:ext cx="699516" cy="699516"/>
          </a:xfrm>
          <a:prstGeom prst="rect">
            <a:avLst/>
          </a:prstGeom>
          <a:noFill/>
          <a:ln w="10775" cap="flat" cmpd="sng">
            <a:solidFill>
              <a:srgbClr val="112E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8" name="Google Shape;318;p84"/>
          <p:cNvSpPr txBox="1">
            <a:spLocks noGrp="1"/>
          </p:cNvSpPr>
          <p:nvPr>
            <p:ph type="title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5400"/>
              <a:buFont typeface="Montserrat"/>
              <a:buNone/>
              <a:defRPr sz="405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Quote">
  <p:cSld name="D. Quote">
    <p:bg>
      <p:bgPr>
        <a:solidFill>
          <a:srgbClr val="091829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5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1" name="Google Shape;321;p85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2" name="Google Shape;322;p85"/>
          <p:cNvPicPr preferRelativeResize="0"/>
          <p:nvPr/>
        </p:nvPicPr>
        <p:blipFill rotWithShape="1">
          <a:blip r:embed="rId2">
            <a:alphaModFix/>
          </a:blip>
          <a:srcRect r="3634" b="1253"/>
          <a:stretch/>
        </p:blipFill>
        <p:spPr>
          <a:xfrm rot="-5400000" flipH="1">
            <a:off x="5098096" y="76083"/>
            <a:ext cx="576943" cy="7514866"/>
          </a:xfrm>
          <a:custGeom>
            <a:avLst/>
            <a:gdLst/>
            <a:ahLst/>
            <a:cxnLst/>
            <a:rect l="l" t="t" r="r" b="b"/>
            <a:pathLst>
              <a:path w="769257" h="10019821" extrusionOk="0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3" name="Google Shape;323;p85"/>
          <p:cNvSpPr/>
          <p:nvPr/>
        </p:nvSpPr>
        <p:spPr>
          <a:xfrm flipH="1">
            <a:off x="0" y="1"/>
            <a:ext cx="9144000" cy="4400501"/>
          </a:xfrm>
          <a:custGeom>
            <a:avLst/>
            <a:gdLst/>
            <a:ahLst/>
            <a:cxnLst/>
            <a:rect l="l" t="t" r="r" b="b"/>
            <a:pathLst>
              <a:path w="12192000" h="5867335" extrusionOk="0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12E4D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Special gray">
  <p:cSld name="D. Special gray">
    <p:bg>
      <p:bgPr>
        <a:solidFill>
          <a:srgbClr val="7F7F7F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6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6" name="Google Shape;326;p86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86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81999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Table of contents">
  <p:cSld name="D. Table of contents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7"/>
          <p:cNvSpPr/>
          <p:nvPr/>
        </p:nvSpPr>
        <p:spPr>
          <a:xfrm>
            <a:off x="0" y="0"/>
            <a:ext cx="3066234" cy="5143500"/>
          </a:xfrm>
          <a:custGeom>
            <a:avLst/>
            <a:gdLst/>
            <a:ahLst/>
            <a:cxnLst/>
            <a:rect l="l" t="t" r="r" b="b"/>
            <a:pathLst>
              <a:path w="4088312" h="6858000" extrusionOk="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0" name="Google Shape;330;p87"/>
          <p:cNvSpPr/>
          <p:nvPr/>
        </p:nvSpPr>
        <p:spPr>
          <a:xfrm>
            <a:off x="0" y="0"/>
            <a:ext cx="3066234" cy="5143500"/>
          </a:xfrm>
          <a:custGeom>
            <a:avLst/>
            <a:gdLst/>
            <a:ahLst/>
            <a:cxnLst/>
            <a:rect l="l" t="t" r="r" b="b"/>
            <a:pathLst>
              <a:path w="4088312" h="6858000" extrusionOk="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1" name="Google Shape;331;p87"/>
          <p:cNvSpPr txBox="1"/>
          <p:nvPr/>
        </p:nvSpPr>
        <p:spPr>
          <a:xfrm>
            <a:off x="472500" y="1933483"/>
            <a:ext cx="2593734" cy="132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5400"/>
              <a:buFont typeface="Montserrat Medium"/>
              <a:buNone/>
            </a:pPr>
            <a:r>
              <a:rPr lang="en-US" sz="4050" b="1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Table of contents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87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87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4" name="Google Shape;334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1478" y="2690061"/>
            <a:ext cx="1023938" cy="2537222"/>
          </a:xfrm>
          <a:custGeom>
            <a:avLst/>
            <a:gdLst/>
            <a:ahLst/>
            <a:cxnLst/>
            <a:rect l="l" t="t" r="r" b="b"/>
            <a:pathLst>
              <a:path w="1365250" h="3382962" extrusionOk="0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Blank green">
  <p:cSld name="D. Blank green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8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88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Blank">
  <p:cSld name="D. Blank">
    <p:bg>
      <p:bgPr>
        <a:solidFill>
          <a:srgbClr val="FFFFFF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9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Disclaimer">
  <p:cSld name="D. Disclaimer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0"/>
          <p:cNvSpPr txBox="1">
            <a:spLocks noGrp="1"/>
          </p:cNvSpPr>
          <p:nvPr>
            <p:ph type="dt" idx="10"/>
          </p:nvPr>
        </p:nvSpPr>
        <p:spPr>
          <a:xfrm>
            <a:off x="7311636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. End">
  <p:cSld name="D. End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91829">
                  <a:alpha val="87058"/>
                </a:srgbClr>
              </a:gs>
              <a:gs pos="100000">
                <a:srgbClr val="112E4D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44" name="Google Shape;344;p91"/>
          <p:cNvPicPr preferRelativeResize="0"/>
          <p:nvPr/>
        </p:nvPicPr>
        <p:blipFill rotWithShape="1">
          <a:blip r:embed="rId2">
            <a:alphaModFix/>
          </a:blip>
          <a:srcRect l="9" t="-7194" b="-7182"/>
          <a:stretch/>
        </p:blipFill>
        <p:spPr>
          <a:xfrm>
            <a:off x="1166747" y="1422663"/>
            <a:ext cx="7012997" cy="22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ayout guide">
  <p:cSld name="D. Layout guide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92"/>
          <p:cNvGrpSpPr/>
          <p:nvPr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347" name="Google Shape;347;p92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/>
              <a:ahLst/>
              <a:cxnLst/>
              <a:rect l="l" t="t" r="r" b="b"/>
              <a:pathLst>
                <a:path w="12193200" h="6858000" extrusionOk="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348" name="Google Shape;348;p92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349" name="Google Shape;349;p92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92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" name="Google Shape;351;p92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" name="Google Shape;352;p9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3" name="Google Shape;353;p92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4" name="Google Shape;354;p92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" name="Google Shape;355;p9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92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" name="Google Shape;357;p92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" name="Google Shape;358;p92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" name="Google Shape;359;p92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0" name="Google Shape;360;p92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1" name="Google Shape;361;p92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9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" name="Google Shape;363;p92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" name="Google Shape;364;p92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92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" name="Google Shape;366;p92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" name="Google Shape;367;p92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92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69" name="Google Shape;369;p92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370" name="Google Shape;370;p92"/>
              <p:cNvSpPr/>
              <p:nvPr/>
            </p:nvSpPr>
            <p:spPr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71" name="Google Shape;371;p92"/>
              <p:cNvSpPr/>
              <p:nvPr/>
            </p:nvSpPr>
            <p:spPr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72" name="Google Shape;372;p92"/>
              <p:cNvSpPr/>
              <p:nvPr/>
            </p:nvSpPr>
            <p:spPr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73" name="Google Shape;373;p92"/>
              <p:cNvSpPr/>
              <p:nvPr/>
            </p:nvSpPr>
            <p:spPr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74" name="Google Shape;374;p92"/>
              <p:cNvSpPr/>
              <p:nvPr/>
            </p:nvSpPr>
            <p:spPr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75" name="Google Shape;375;p92"/>
              <p:cNvSpPr/>
              <p:nvPr/>
            </p:nvSpPr>
            <p:spPr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76" name="Google Shape;376;p92"/>
              <p:cNvSpPr/>
              <p:nvPr/>
            </p:nvSpPr>
            <p:spPr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77" name="Google Shape;377;p92"/>
              <p:cNvSpPr/>
              <p:nvPr/>
            </p:nvSpPr>
            <p:spPr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78" name="Google Shape;378;p92"/>
              <p:cNvSpPr/>
              <p:nvPr/>
            </p:nvSpPr>
            <p:spPr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79" name="Google Shape;379;p92"/>
              <p:cNvSpPr/>
              <p:nvPr/>
            </p:nvSpPr>
            <p:spPr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80" name="Google Shape;380;p92"/>
              <p:cNvSpPr/>
              <p:nvPr/>
            </p:nvSpPr>
            <p:spPr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33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sp>
          <p:nvSpPr>
            <p:cNvPr id="381" name="Google Shape;381;p92"/>
            <p:cNvSpPr/>
            <p:nvPr/>
          </p:nvSpPr>
          <p:spPr>
            <a:xfrm>
              <a:off x="-600" y="0"/>
              <a:ext cx="12193200" cy="6858000"/>
            </a:xfrm>
            <a:custGeom>
              <a:avLst/>
              <a:gdLst/>
              <a:ahLst/>
              <a:cxnLst/>
              <a:rect l="l" t="t" r="r" b="b"/>
              <a:pathLst>
                <a:path w="6026" h="3396" extrusionOk="0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Medium"/>
                <a:buNone/>
              </a:pPr>
              <a:endParaRPr sz="1350" b="0" i="0" u="none" strike="noStrike" cap="none">
                <a:solidFill>
                  <a:srgbClr val="57575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2" name="Google Shape;382;p92"/>
            <p:cNvSpPr/>
            <p:nvPr/>
          </p:nvSpPr>
          <p:spPr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333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3" name="Google Shape;383;p92"/>
            <p:cNvSpPr/>
            <p:nvPr/>
          </p:nvSpPr>
          <p:spPr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333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384" name="Google Shape;384;p92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385" name="Google Shape;385;p92"/>
              <p:cNvSpPr/>
              <p:nvPr/>
            </p:nvSpPr>
            <p:spPr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86" name="Google Shape;386;p92"/>
              <p:cNvSpPr/>
              <p:nvPr/>
            </p:nvSpPr>
            <p:spPr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87" name="Google Shape;387;p92"/>
              <p:cNvSpPr/>
              <p:nvPr/>
            </p:nvSpPr>
            <p:spPr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88" name="Google Shape;388;p92"/>
              <p:cNvSpPr/>
              <p:nvPr/>
            </p:nvSpPr>
            <p:spPr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89" name="Google Shape;389;p92"/>
              <p:cNvSpPr/>
              <p:nvPr/>
            </p:nvSpPr>
            <p:spPr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sp>
          <p:nvSpPr>
            <p:cNvPr id="390" name="Google Shape;390;p92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/>
              <a:ahLst/>
              <a:cxnLst/>
              <a:rect l="l" t="t" r="r" b="b"/>
              <a:pathLst>
                <a:path w="10931999" h="5537797" extrusionOk="0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 cap="flat" cmpd="sng">
              <a:solidFill>
                <a:srgbClr val="E71C57">
                  <a:alpha val="3333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91" name="Google Shape;391;p92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Montserrat Medium"/>
                <a:buNone/>
              </a:pPr>
              <a:r>
                <a:rPr lang="en-US" sz="750" b="0" i="0" u="none" strike="noStrike" cap="none">
                  <a:solidFill>
                    <a:srgbClr val="7F7F7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1. xxxx  2. xxxx  3. List footnotes in numerical order. Footnote numbers are not bracketed. Use 10pt font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Montserrat Medium"/>
                <a:buNone/>
              </a:pPr>
              <a:r>
                <a:rPr lang="en-US" sz="750" b="0" i="0" u="none" strike="noStrike" cap="none">
                  <a:solidFill>
                    <a:srgbClr val="7F7F7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Note: Do not put a period at the end of the note or the source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Montserrat Medium"/>
                <a:buNone/>
              </a:pPr>
              <a:r>
                <a:rPr lang="en-US" sz="750" b="0" i="0" u="none" strike="noStrike" cap="none">
                  <a:solidFill>
                    <a:srgbClr val="7F7F7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Source: Include a source for every chart that you use. Separate sources with a semicolon; BCG-related sources go at the end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p92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Section Header Overview">
  <p:cSld name="Agenda Section Header Overview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93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5" name="Google Shape;395;p93"/>
          <p:cNvSpPr/>
          <p:nvPr/>
        </p:nvSpPr>
        <p:spPr>
          <a:xfrm>
            <a:off x="1041109" y="3518390"/>
            <a:ext cx="697003" cy="74690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6" name="Google Shape;396;p93"/>
          <p:cNvSpPr/>
          <p:nvPr/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5000" rIns="137150" bIns="13715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7" name="Google Shape;397;p93"/>
          <p:cNvSpPr txBox="1"/>
          <p:nvPr/>
        </p:nvSpPr>
        <p:spPr>
          <a:xfrm>
            <a:off x="472500" y="680399"/>
            <a:ext cx="2586600" cy="91535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9000" tIns="35100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endParaRPr sz="40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8" name="Google Shape;398;p93"/>
          <p:cNvSpPr txBox="1"/>
          <p:nvPr/>
        </p:nvSpPr>
        <p:spPr>
          <a:xfrm>
            <a:off x="744097" y="836562"/>
            <a:ext cx="2042867" cy="125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en-US" sz="405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Title Only">
  <p:cSld name="D. 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8b93936481_0_764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82002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Section Header">
  <p:cSld name="Agenda Section Header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4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1" name="Google Shape;401;p94"/>
          <p:cNvSpPr/>
          <p:nvPr/>
        </p:nvSpPr>
        <p:spPr>
          <a:xfrm>
            <a:off x="963557" y="1071098"/>
            <a:ext cx="710754" cy="71075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2" name="Google Shape;402;p94"/>
          <p:cNvSpPr/>
          <p:nvPr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Full Width Overview">
  <p:cSld name="Agenda Full Width Overview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5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5" name="Google Shape;405;p95"/>
          <p:cNvSpPr txBox="1"/>
          <p:nvPr/>
        </p:nvSpPr>
        <p:spPr>
          <a:xfrm>
            <a:off x="472500" y="467100"/>
            <a:ext cx="5392499" cy="3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Medium"/>
              <a:buNone/>
            </a:pPr>
            <a:r>
              <a:rPr lang="en-US" sz="255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95"/>
          <p:cNvCxnSpPr/>
          <p:nvPr/>
        </p:nvCxnSpPr>
        <p:spPr>
          <a:xfrm>
            <a:off x="464174" y="904500"/>
            <a:ext cx="868222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Two-Thirds">
  <p:cSld name="Agenda Two-Thirds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96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flipH="1">
            <a:off x="2753302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96"/>
          <p:cNvSpPr/>
          <p:nvPr/>
        </p:nvSpPr>
        <p:spPr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0" name="Google Shape;410;p96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1" name="Google Shape;411;p96"/>
          <p:cNvSpPr txBox="1"/>
          <p:nvPr/>
        </p:nvSpPr>
        <p:spPr>
          <a:xfrm>
            <a:off x="472500" y="2405787"/>
            <a:ext cx="120946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. Section Header Overview">
  <p:cSld name="Agenda D. Section Header Overview">
    <p:bg>
      <p:bgPr>
        <a:solidFill>
          <a:srgbClr val="FFFFFF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7"/>
          <p:cNvSpPr/>
          <p:nvPr/>
        </p:nvSpPr>
        <p:spPr>
          <a:xfrm>
            <a:off x="1041109" y="3518390"/>
            <a:ext cx="697003" cy="746906"/>
          </a:xfrm>
          <a:prstGeom prst="rect">
            <a:avLst/>
          </a:prstGeom>
          <a:noFill/>
          <a:ln w="9525" cap="flat" cmpd="sng">
            <a:solidFill>
              <a:srgbClr val="112E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4" name="Google Shape;414;p97"/>
          <p:cNvSpPr/>
          <p:nvPr/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ap="flat" cmpd="sng">
            <a:solidFill>
              <a:srgbClr val="112E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5000" rIns="137150" bIns="13715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5" name="Google Shape;415;p97"/>
          <p:cNvSpPr txBox="1"/>
          <p:nvPr/>
        </p:nvSpPr>
        <p:spPr>
          <a:xfrm>
            <a:off x="472500" y="680398"/>
            <a:ext cx="2586600" cy="915351"/>
          </a:xfrm>
          <a:prstGeom prst="rect">
            <a:avLst/>
          </a:prstGeom>
          <a:noFill/>
          <a:ln w="9525" cap="flat" cmpd="sng">
            <a:solidFill>
              <a:srgbClr val="112E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9000" tIns="35100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endParaRPr sz="4050" b="0" i="0" u="none" strike="noStrike" cap="none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6" name="Google Shape;416;p97"/>
          <p:cNvSpPr txBox="1"/>
          <p:nvPr/>
        </p:nvSpPr>
        <p:spPr>
          <a:xfrm>
            <a:off x="744097" y="836562"/>
            <a:ext cx="2042867" cy="125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en-US" sz="4050" b="1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. Section Header">
  <p:cSld name="Agenda D. Section Header">
    <p:bg>
      <p:bgPr>
        <a:solidFill>
          <a:srgbClr val="FFFFFF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8"/>
          <p:cNvSpPr/>
          <p:nvPr/>
        </p:nvSpPr>
        <p:spPr>
          <a:xfrm>
            <a:off x="963557" y="1071098"/>
            <a:ext cx="710754" cy="710754"/>
          </a:xfrm>
          <a:prstGeom prst="rect">
            <a:avLst/>
          </a:prstGeom>
          <a:noFill/>
          <a:ln w="9525" cap="flat" cmpd="sng">
            <a:solidFill>
              <a:srgbClr val="112E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9" name="Google Shape;419;p98"/>
          <p:cNvSpPr/>
          <p:nvPr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 cap="flat" cmpd="sng">
            <a:solidFill>
              <a:srgbClr val="112E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. Full Width Overview">
  <p:cSld name="Agenda D. Full Width Overview">
    <p:bg>
      <p:bgPr>
        <a:solidFill>
          <a:srgbClr val="FFFFFF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9"/>
          <p:cNvSpPr txBox="1"/>
          <p:nvPr/>
        </p:nvSpPr>
        <p:spPr>
          <a:xfrm>
            <a:off x="472500" y="467100"/>
            <a:ext cx="5392499" cy="3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3400"/>
              <a:buFont typeface="Montserrat Medium"/>
              <a:buNone/>
            </a:pPr>
            <a:r>
              <a:rPr lang="en-US" sz="2550" b="1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2" name="Google Shape;422;p99"/>
          <p:cNvCxnSpPr/>
          <p:nvPr/>
        </p:nvCxnSpPr>
        <p:spPr>
          <a:xfrm>
            <a:off x="464174" y="904500"/>
            <a:ext cx="8682228" cy="0"/>
          </a:xfrm>
          <a:prstGeom prst="straightConnector1">
            <a:avLst/>
          </a:prstGeom>
          <a:noFill/>
          <a:ln w="9525" cap="flat" cmpd="sng">
            <a:solidFill>
              <a:srgbClr val="112E4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D. Two-Thirds">
  <p:cSld name="Agenda D. Two-Thirds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0"/>
          <p:cNvPicPr preferRelativeResize="0"/>
          <p:nvPr/>
        </p:nvPicPr>
        <p:blipFill rotWithShape="1">
          <a:blip r:embed="rId2">
            <a:alphaModFix/>
          </a:blip>
          <a:srcRect l="29398" t="8741" r="101" b="27"/>
          <a:stretch/>
        </p:blipFill>
        <p:spPr>
          <a:xfrm flipH="1">
            <a:off x="2753302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00"/>
          <p:cNvSpPr/>
          <p:nvPr/>
        </p:nvSpPr>
        <p:spPr>
          <a:xfrm>
            <a:off x="3060573" y="-982"/>
            <a:ext cx="6083428" cy="5144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6" name="Google Shape;426;p100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7" name="Google Shape;427;p100"/>
          <p:cNvSpPr txBox="1"/>
          <p:nvPr/>
        </p:nvSpPr>
        <p:spPr>
          <a:xfrm>
            <a:off x="472500" y="2446609"/>
            <a:ext cx="905297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D. Table of Contents">
  <p:cSld name="Agenda D. Table of Contents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1"/>
          <p:cNvSpPr/>
          <p:nvPr/>
        </p:nvSpPr>
        <p:spPr>
          <a:xfrm>
            <a:off x="0" y="0"/>
            <a:ext cx="3066234" cy="5143500"/>
          </a:xfrm>
          <a:custGeom>
            <a:avLst/>
            <a:gdLst/>
            <a:ahLst/>
            <a:cxnLst/>
            <a:rect l="l" t="t" r="r" b="b"/>
            <a:pathLst>
              <a:path w="4088312" h="6858000" extrusionOk="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0" name="Google Shape;430;p101"/>
          <p:cNvSpPr/>
          <p:nvPr/>
        </p:nvSpPr>
        <p:spPr>
          <a:xfrm>
            <a:off x="0" y="0"/>
            <a:ext cx="3066234" cy="5143500"/>
          </a:xfrm>
          <a:custGeom>
            <a:avLst/>
            <a:gdLst/>
            <a:ahLst/>
            <a:cxnLst/>
            <a:rect l="l" t="t" r="r" b="b"/>
            <a:pathLst>
              <a:path w="4088312" h="6858000" extrusionOk="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1" name="Google Shape;431;p101"/>
          <p:cNvSpPr txBox="1"/>
          <p:nvPr/>
        </p:nvSpPr>
        <p:spPr>
          <a:xfrm>
            <a:off x="472500" y="1933483"/>
            <a:ext cx="2290295" cy="132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5400"/>
              <a:buFont typeface="Montserrat Medium"/>
              <a:buNone/>
            </a:pPr>
            <a:r>
              <a:rPr lang="en-US" sz="4050" b="1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Table of contents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0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33" name="Google Shape;433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1478" y="2690061"/>
            <a:ext cx="1023938" cy="2537222"/>
          </a:xfrm>
          <a:custGeom>
            <a:avLst/>
            <a:gdLst/>
            <a:ahLst/>
            <a:cxnLst/>
            <a:rect l="l" t="t" r="r" b="b"/>
            <a:pathLst>
              <a:path w="1365250" h="3382962" extrusionOk="0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3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8b93936481_0_149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8" name="Google Shape;438;g28b93936481_0_149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9" name="Google Shape;439;g28b93936481_0_14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/>
          <p:nvPr/>
        </p:nvSpPr>
        <p:spPr>
          <a:xfrm>
            <a:off x="0" y="3959388"/>
            <a:ext cx="9144000" cy="1184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" name="Google Shape;33;p41"/>
          <p:cNvPicPr preferRelativeResize="0"/>
          <p:nvPr/>
        </p:nvPicPr>
        <p:blipFill rotWithShape="1">
          <a:blip r:embed="rId2">
            <a:alphaModFix/>
          </a:blip>
          <a:srcRect l="1731" t="8741" r="102" b="27"/>
          <a:stretch/>
        </p:blipFill>
        <p:spPr>
          <a:xfrm rot="-5400000" flipH="1">
            <a:off x="6353941" y="1479954"/>
            <a:ext cx="43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1"/>
          <p:cNvPicPr preferRelativeResize="0"/>
          <p:nvPr/>
        </p:nvPicPr>
        <p:blipFill rotWithShape="1">
          <a:blip r:embed="rId3">
            <a:alphaModFix/>
          </a:blip>
          <a:srcRect b="23056"/>
          <a:stretch/>
        </p:blipFill>
        <p:spPr>
          <a:xfrm flipH="1">
            <a:off x="0" y="0"/>
            <a:ext cx="9144000" cy="395763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1"/>
          <p:cNvSpPr/>
          <p:nvPr/>
        </p:nvSpPr>
        <p:spPr>
          <a:xfrm>
            <a:off x="473202" y="469650"/>
            <a:ext cx="6093900" cy="4147200"/>
          </a:xfrm>
          <a:prstGeom prst="rect">
            <a:avLst/>
          </a:prstGeom>
          <a:gradFill>
            <a:gsLst>
              <a:gs pos="0">
                <a:srgbClr val="091829">
                  <a:alpha val="87058"/>
                </a:srgbClr>
              </a:gs>
              <a:gs pos="100000">
                <a:srgbClr val="112E4D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1"/>
          </p:nvPr>
        </p:nvSpPr>
        <p:spPr>
          <a:xfrm>
            <a:off x="838061" y="4655882"/>
            <a:ext cx="5151600" cy="24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sz="900" b="1" cap="none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28600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ctr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subTitle" idx="2"/>
          </p:nvPr>
        </p:nvSpPr>
        <p:spPr>
          <a:xfrm>
            <a:off x="838061" y="4121780"/>
            <a:ext cx="5151600" cy="32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ctrTitle"/>
          </p:nvPr>
        </p:nvSpPr>
        <p:spPr>
          <a:xfrm>
            <a:off x="838061" y="1414682"/>
            <a:ext cx="5151600" cy="23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4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6194" y="4177983"/>
            <a:ext cx="2117380" cy="6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062" y="734492"/>
            <a:ext cx="898762" cy="4648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1"/>
          <p:cNvSpPr/>
          <p:nvPr/>
        </p:nvSpPr>
        <p:spPr>
          <a:xfrm>
            <a:off x="5512526" y="744583"/>
            <a:ext cx="731520" cy="535577"/>
          </a:xfrm>
          <a:prstGeom prst="rect">
            <a:avLst/>
          </a:prstGeom>
          <a:solidFill>
            <a:srgbClr val="112E4D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endParaRPr sz="9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slice heading">
  <p:cSld name="Gray slice heading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2"/>
          <p:cNvSpPr/>
          <p:nvPr/>
        </p:nvSpPr>
        <p:spPr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" name="Google Shape;44;p42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title"/>
          </p:nvPr>
        </p:nvSpPr>
        <p:spPr>
          <a:xfrm>
            <a:off x="472500" y="1158205"/>
            <a:ext cx="2589300" cy="11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200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3200"/>
              <a:buFont typeface="Montserrat"/>
              <a:buNone/>
              <a:defRPr sz="24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box">
  <p:cSld name="Section header box">
    <p:bg>
      <p:bgPr>
        <a:gradFill>
          <a:gsLst>
            <a:gs pos="0">
              <a:srgbClr val="112E4D"/>
            </a:gs>
            <a:gs pos="100000">
              <a:srgbClr val="091829"/>
            </a:gs>
          </a:gsLst>
          <a:lin ang="8100000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3"/>
          <p:cNvSpPr txBox="1">
            <a:spLocks noGrp="1"/>
          </p:cNvSpPr>
          <p:nvPr>
            <p:ph type="title"/>
          </p:nvPr>
        </p:nvSpPr>
        <p:spPr>
          <a:xfrm>
            <a:off x="963557" y="2001031"/>
            <a:ext cx="7215368" cy="240077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274300" rIns="274300" bIns="137150" anchor="b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4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" name="Google Shape;49;p43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/>
          <p:nvPr/>
        </p:nvSpPr>
        <p:spPr>
          <a:xfrm>
            <a:off x="963557" y="1071098"/>
            <a:ext cx="710754" cy="710754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dt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ontserrat Medium"/>
              <a:buNone/>
            </a:pPr>
            <a:fld id="{00000000-1234-1234-1234-123412341234}" type="slidenum">
              <a:rPr lang="en-US" sz="750" b="0" i="0" u="none" strike="noStrike" cap="non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750" b="0" i="0" u="none" strike="noStrike" cap="non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Google Shape;8;p24"/>
          <p:cNvSpPr txBox="1">
            <a:spLocks noGrp="1"/>
          </p:cNvSpPr>
          <p:nvPr>
            <p:ph type="title"/>
          </p:nvPr>
        </p:nvSpPr>
        <p:spPr>
          <a:xfrm>
            <a:off x="472500" y="467101"/>
            <a:ext cx="820001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E4D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body" idx="1"/>
          </p:nvPr>
        </p:nvSpPr>
        <p:spPr>
          <a:xfrm>
            <a:off x="472500" y="1369219"/>
            <a:ext cx="8200013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12E4D"/>
              </a:buClr>
              <a:buSzPts val="1200"/>
              <a:buFont typeface="Arial"/>
              <a:buChar char="​"/>
              <a:defRPr sz="1200" b="0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12E4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12E4D"/>
              </a:buClr>
              <a:buSzPts val="1200"/>
              <a:buFont typeface="Trebuchet MS"/>
              <a:buChar char="–"/>
              <a:defRPr sz="1200" b="0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112E4D"/>
              </a:buClr>
              <a:buSzPts val="1600"/>
              <a:buFont typeface="Arial"/>
              <a:buChar char="​"/>
              <a:defRPr sz="1600" b="0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12E4D"/>
              </a:buClr>
              <a:buSzPts val="1600"/>
              <a:buFont typeface="Arial"/>
              <a:buChar char="​"/>
              <a:defRPr sz="1600" b="1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12E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508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12E4D"/>
              </a:buClr>
              <a:buSzPts val="4400"/>
              <a:buFont typeface="Arial"/>
              <a:buChar char="​"/>
              <a:defRPr sz="4400" b="0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12E4D"/>
              </a:buClr>
              <a:buSzPts val="5400"/>
              <a:buFont typeface="Arial"/>
              <a:buChar char="​"/>
              <a:defRPr sz="5400" b="0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12E4D"/>
              </a:buClr>
              <a:buSzPts val="2400"/>
              <a:buFont typeface="Arial"/>
              <a:buChar char="​"/>
              <a:defRPr sz="2400" b="0" i="0" u="none" strike="noStrike" cap="none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9b85bdf9ed_14_0"/>
          <p:cNvSpPr txBox="1"/>
          <p:nvPr/>
        </p:nvSpPr>
        <p:spPr>
          <a:xfrm>
            <a:off x="0" y="2574925"/>
            <a:ext cx="5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1200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g29b85bdf9ed_14_0"/>
          <p:cNvCxnSpPr/>
          <p:nvPr/>
        </p:nvCxnSpPr>
        <p:spPr>
          <a:xfrm>
            <a:off x="447600" y="4925300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g29b85bdf9ed_14_0"/>
          <p:cNvCxnSpPr/>
          <p:nvPr/>
        </p:nvCxnSpPr>
        <p:spPr>
          <a:xfrm>
            <a:off x="447600" y="1838775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g29b85bdf9ed_14_0"/>
          <p:cNvCxnSpPr/>
          <p:nvPr/>
        </p:nvCxnSpPr>
        <p:spPr>
          <a:xfrm>
            <a:off x="447600" y="2146600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g29b85bdf9ed_14_0"/>
          <p:cNvCxnSpPr/>
          <p:nvPr/>
        </p:nvCxnSpPr>
        <p:spPr>
          <a:xfrm>
            <a:off x="447600" y="2721175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g29b85bdf9ed_14_0"/>
          <p:cNvCxnSpPr/>
          <p:nvPr/>
        </p:nvCxnSpPr>
        <p:spPr>
          <a:xfrm>
            <a:off x="447600" y="3349500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g29b85bdf9ed_14_0"/>
          <p:cNvCxnSpPr/>
          <p:nvPr/>
        </p:nvCxnSpPr>
        <p:spPr>
          <a:xfrm>
            <a:off x="447600" y="4001950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1" name="Google Shape;451;g29b85bdf9ed_14_0"/>
          <p:cNvCxnSpPr/>
          <p:nvPr/>
        </p:nvCxnSpPr>
        <p:spPr>
          <a:xfrm>
            <a:off x="447600" y="4598625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2" name="Google Shape;452;g29b85bdf9ed_14_0"/>
          <p:cNvSpPr/>
          <p:nvPr/>
        </p:nvSpPr>
        <p:spPr>
          <a:xfrm>
            <a:off x="77474" y="53700"/>
            <a:ext cx="3694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400"/>
              <a:buFont typeface="Lato Black"/>
              <a:buNone/>
            </a:pPr>
            <a:r>
              <a:rPr lang="en-US" sz="2600" b="1" i="0" u="none" strike="noStrike" cap="none">
                <a:solidFill>
                  <a:srgbClr val="112E4D"/>
                </a:solidFill>
                <a:latin typeface="Impact"/>
                <a:ea typeface="Impact"/>
                <a:cs typeface="Impact"/>
                <a:sym typeface="Impac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MARITIME EVENTS AT COP28</a:t>
            </a:r>
            <a:r>
              <a:rPr lang="en-US" sz="2600" b="1" i="0" u="none" strike="noStrike" cap="none">
                <a:solidFill>
                  <a:srgbClr val="112E4D"/>
                </a:solidFill>
                <a:latin typeface="Impact"/>
                <a:ea typeface="Impact"/>
                <a:cs typeface="Impact"/>
                <a:sym typeface="Impac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endParaRPr sz="2600" b="1" i="0" u="none" strike="noStrike" cap="none">
              <a:solidFill>
                <a:srgbClr val="112E4D"/>
              </a:solidFill>
              <a:latin typeface="Impact"/>
              <a:ea typeface="Impact"/>
              <a:cs typeface="Impact"/>
              <a:sym typeface="Impac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400"/>
              <a:buFont typeface="Lato Black"/>
              <a:buNone/>
            </a:pPr>
            <a:r>
              <a:rPr lang="en-US" sz="2600" b="1" i="0" u="none" strike="noStrike" cap="none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WEEK 1</a:t>
            </a:r>
            <a:r>
              <a:rPr lang="en-US" sz="2600" b="1" i="0" u="none" strike="noStrike" cap="none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600" b="1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- 30</a:t>
            </a:r>
            <a:r>
              <a:rPr lang="en-US" sz="2600" b="1" baseline="30000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TH</a:t>
            </a:r>
            <a:r>
              <a:rPr lang="en-US" sz="2600" b="1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 NOV TO 5</a:t>
            </a:r>
            <a:r>
              <a:rPr lang="en-US" sz="2600" b="1" baseline="30000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TH</a:t>
            </a:r>
            <a:r>
              <a:rPr lang="en-US" sz="2600" b="1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 DEC</a:t>
            </a:r>
            <a:endParaRPr sz="2600" b="1" i="0" u="none" strike="noStrike" cap="none">
              <a:solidFill>
                <a:srgbClr val="4169E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53" name="Google Shape;453;g29b85bdf9ed_14_0"/>
          <p:cNvSpPr txBox="1"/>
          <p:nvPr/>
        </p:nvSpPr>
        <p:spPr>
          <a:xfrm>
            <a:off x="7247740" y="5213992"/>
            <a:ext cx="604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100075" rIns="100075" bIns="1000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0C294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fld>
            <a:endParaRPr sz="900" b="1" i="0" u="none" strike="noStrike" cap="none">
              <a:solidFill>
                <a:srgbClr val="0C29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g29b85bdf9ed_14_0"/>
          <p:cNvSpPr txBox="1"/>
          <p:nvPr/>
        </p:nvSpPr>
        <p:spPr>
          <a:xfrm>
            <a:off x="7247740" y="5213992"/>
            <a:ext cx="604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100075" rIns="100075" bIns="1000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DBE2E4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fld>
            <a:endParaRPr sz="900" b="1" i="0" u="none" strike="noStrike" cap="none">
              <a:solidFill>
                <a:srgbClr val="DBE2E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g29b85bdf9ed_14_0"/>
          <p:cNvSpPr txBox="1"/>
          <p:nvPr/>
        </p:nvSpPr>
        <p:spPr>
          <a:xfrm>
            <a:off x="7247740" y="5213992"/>
            <a:ext cx="604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100075" rIns="100075" bIns="1000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fld>
            <a:endParaRPr sz="9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g29b85bdf9ed_14_0"/>
          <p:cNvSpPr txBox="1"/>
          <p:nvPr/>
        </p:nvSpPr>
        <p:spPr>
          <a:xfrm>
            <a:off x="616850" y="2970750"/>
            <a:ext cx="7162500" cy="2325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Insert diagram</a:t>
            </a:r>
            <a:endParaRPr sz="700" b="0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57" name="Google Shape;457;g29b85bdf9ed_14_0"/>
          <p:cNvGraphicFramePr/>
          <p:nvPr/>
        </p:nvGraphicFramePr>
        <p:xfrm>
          <a:off x="582000" y="685802"/>
          <a:ext cx="8501900" cy="4286250"/>
        </p:xfrm>
        <a:graphic>
          <a:graphicData uri="http://schemas.openxmlformats.org/drawingml/2006/table">
            <a:tbl>
              <a:tblPr>
                <a:noFill/>
                <a:tableStyleId>{5AA8861D-B65C-46A0-A38B-817292671CF3}</a:tableStyleId>
              </a:tblPr>
              <a:tblGrid>
                <a:gridCol w="54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3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Nov</a:t>
                      </a: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2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          </a:ext>
                          </a:extLst>
                        </a:rPr>
                        <a:t>Friday</a:t>
                      </a:r>
                      <a:endParaRPr sz="1400" u="none" strike="noStrike" cap="none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          </a:ext>
                          </a:extLst>
                        </a:rPr>
                        <a:t>1 Dec</a:t>
                      </a: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2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          </a:ext>
                          </a:extLst>
                        </a:rPr>
                        <a:t>Saturday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          </a:ext>
                          </a:extLst>
                        </a:rPr>
                        <a:t>2 December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2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 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Dec</a:t>
                      </a: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2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December</a:t>
                      </a: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2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          </a:ext>
                          </a:extLst>
                        </a:rPr>
                        <a:t>Tuesday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          </a:ext>
                          </a:extLst>
                        </a:rPr>
                        <a:t> 5 December</a:t>
                      </a: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2E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Opening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69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World Climate Action Summit (WCAS)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69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 / Relief,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Recovery &amp; Peace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6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Finance / Trade / Gender Equity / Accountability</a:t>
                      </a:r>
                      <a:endParaRPr sz="600" u="none" strike="noStrike" cap="none"/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6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          </a:ext>
                          </a:extLst>
                        </a:rPr>
                        <a:t>nergy &amp; Industry / Just Transition / Indigenous Peoples</a:t>
                      </a:r>
                      <a:endParaRPr sz="600" u="none" strike="noStrike" cap="none"/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6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5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Resilience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Finance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Energy &amp; Industry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1600-1800</a:t>
                      </a:r>
                      <a:endParaRPr sz="6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Asset resilience event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DP World </a:t>
                      </a:r>
                      <a:endParaRPr sz="6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Future Lab Accelerating Climate Collaboration  *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Steel *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US" sz="6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1230-1400</a:t>
                      </a:r>
                      <a:endParaRPr sz="6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          </a:ext>
                          </a:extLst>
                        </a:rPr>
                        <a:t>Energy / Transport Ministerial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IEA, ITF</a:t>
                      </a:r>
                      <a:endParaRPr sz="6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Location TBC</a:t>
                      </a:r>
                      <a:endParaRPr sz="6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teel *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112E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600" b="1" u="none" strike="noStrike" cap="none">
                        <a:solidFill>
                          <a:srgbClr val="112E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1" u="none" strike="noStrike" cap="none">
                        <a:solidFill>
                          <a:srgbClr val="112E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Cement *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Event </a:t>
                      </a: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8" name="Google Shape;458;g29b85bdf9ed_14_0"/>
          <p:cNvSpPr txBox="1"/>
          <p:nvPr/>
        </p:nvSpPr>
        <p:spPr>
          <a:xfrm>
            <a:off x="0" y="2000350"/>
            <a:ext cx="5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9" name="Google Shape;459;g29b85bdf9ed_14_0"/>
          <p:cNvSpPr txBox="1"/>
          <p:nvPr/>
        </p:nvSpPr>
        <p:spPr>
          <a:xfrm>
            <a:off x="0" y="3203250"/>
            <a:ext cx="5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1400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g29b85bdf9ed_14_0"/>
          <p:cNvSpPr txBox="1"/>
          <p:nvPr/>
        </p:nvSpPr>
        <p:spPr>
          <a:xfrm>
            <a:off x="0" y="3855700"/>
            <a:ext cx="5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1600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1" name="Google Shape;461;g29b85bdf9ed_14_0"/>
          <p:cNvSpPr txBox="1"/>
          <p:nvPr/>
        </p:nvSpPr>
        <p:spPr>
          <a:xfrm>
            <a:off x="-14925" y="4452375"/>
            <a:ext cx="5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1800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2" name="Google Shape;462;g29b85bdf9ed_14_0"/>
          <p:cNvCxnSpPr/>
          <p:nvPr/>
        </p:nvCxnSpPr>
        <p:spPr>
          <a:xfrm>
            <a:off x="582000" y="12162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3" name="Google Shape;463;g29b85bdf9ed_14_0"/>
          <p:cNvSpPr/>
          <p:nvPr/>
        </p:nvSpPr>
        <p:spPr>
          <a:xfrm>
            <a:off x="2137550" y="2596625"/>
            <a:ext cx="943800" cy="85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1300-1400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Green Shipping Leading the Global Energy Transition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Denmark, France, </a:t>
            </a: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US &amp; Norway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MR6 (550) Classroom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g29b85bdf9ed_14_0"/>
          <p:cNvSpPr/>
          <p:nvPr/>
        </p:nvSpPr>
        <p:spPr>
          <a:xfrm>
            <a:off x="7608475" y="2908888"/>
            <a:ext cx="1437900" cy="596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1500-1630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Staying on course for 1.5: Africa’s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ole in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ccelerating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hipping’s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reen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ransition</a:t>
            </a:r>
            <a:endParaRPr sz="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SSI &amp; LRF 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 Room 6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g29b85bdf9ed_14_0"/>
          <p:cNvSpPr/>
          <p:nvPr/>
        </p:nvSpPr>
        <p:spPr>
          <a:xfrm>
            <a:off x="7779350" y="4060600"/>
            <a:ext cx="1266900" cy="82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1645-1815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vital role of ship recycling-reducing global GHG emissions &amp; contributing to circular economy</a:t>
            </a:r>
            <a:endParaRPr sz="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BIMCO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 Room 6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g29b85bdf9ed_14_0"/>
          <p:cNvSpPr/>
          <p:nvPr/>
        </p:nvSpPr>
        <p:spPr>
          <a:xfrm>
            <a:off x="6129700" y="2970775"/>
            <a:ext cx="1299600" cy="538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1315-1445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Financing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ansportation at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cale </a:t>
            </a:r>
            <a:endParaRPr sz="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Smart Freight Centre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 Room 6 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g29b85bdf9ed_14_0"/>
          <p:cNvSpPr/>
          <p:nvPr/>
        </p:nvSpPr>
        <p:spPr>
          <a:xfrm>
            <a:off x="6133250" y="3635113"/>
            <a:ext cx="1599600" cy="538500"/>
          </a:xfrm>
          <a:prstGeom prst="roundRect">
            <a:avLst>
              <a:gd name="adj" fmla="val 16667"/>
            </a:avLst>
          </a:prstGeom>
          <a:solidFill>
            <a:srgbClr val="173330"/>
          </a:solidFill>
          <a:ln w="28575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1630-1730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Demand signals and policy enablers for energy &amp; industry </a:t>
            </a:r>
            <a:endParaRPr sz="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 Shaheen Implementation L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ab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29b85bdf9ed_14_0"/>
          <p:cNvSpPr/>
          <p:nvPr/>
        </p:nvSpPr>
        <p:spPr>
          <a:xfrm>
            <a:off x="2137600" y="4060600"/>
            <a:ext cx="943800" cy="857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1830-2000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Innovation &amp;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c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lean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e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nerg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y 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for international aviation &amp; shipping</a:t>
            </a:r>
            <a:endParaRPr sz="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ICAO</a:t>
            </a: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, 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</a:ext>
                </a:extLst>
              </a:rPr>
              <a:t> IMO,</a:t>
            </a: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 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IRENA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SE Room 3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29b85bdf9ed_14_0"/>
          <p:cNvSpPr/>
          <p:nvPr/>
        </p:nvSpPr>
        <p:spPr>
          <a:xfrm>
            <a:off x="6129700" y="1717350"/>
            <a:ext cx="1299600" cy="596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1000-1230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Taking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tock of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limate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ction on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nergy &amp;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ndustry</a:t>
            </a:r>
            <a:endParaRPr sz="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MP GCA Action Event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Arena 1 - Al Hur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29b85bdf9ed_14_0"/>
          <p:cNvSpPr/>
          <p:nvPr/>
        </p:nvSpPr>
        <p:spPr>
          <a:xfrm>
            <a:off x="6129701" y="2373150"/>
            <a:ext cx="1299600" cy="5385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1230-1400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1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</a:ext>
                </a:extLst>
              </a:rPr>
              <a:t>Transport - Energy Cross Ministerial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IEA, ITF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Venue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TBC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29b85bdf9ed_14_0"/>
          <p:cNvSpPr/>
          <p:nvPr/>
        </p:nvSpPr>
        <p:spPr>
          <a:xfrm>
            <a:off x="3958075" y="2361125"/>
            <a:ext cx="1053300" cy="696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1130-1300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Coordinating for greater ocean-based climate change ambition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UNFCCC &amp; Others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 Room 7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g29b85bdf9ed_14_0"/>
          <p:cNvSpPr/>
          <p:nvPr/>
        </p:nvSpPr>
        <p:spPr>
          <a:xfrm>
            <a:off x="5132538" y="2496725"/>
            <a:ext cx="876000" cy="42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1200-1330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3"/>
                  </a:ext>
                </a:extLst>
              </a:rPr>
              <a:t>ZEMBA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</a:ext>
                </a:extLst>
              </a:rPr>
              <a:t>e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</a:ext>
                </a:extLst>
              </a:rPr>
              <a:t>vent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Trade House Pavilion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29b85bdf9ed_14_0"/>
          <p:cNvSpPr/>
          <p:nvPr/>
        </p:nvSpPr>
        <p:spPr>
          <a:xfrm>
            <a:off x="3961400" y="1801450"/>
            <a:ext cx="1548300" cy="491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1030-1130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</a:ext>
                </a:extLst>
              </a:rPr>
              <a:t>Decarbonising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</a:ext>
                </a:extLst>
              </a:rPr>
              <a:t>s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8"/>
                  </a:ext>
                </a:extLst>
              </a:rPr>
              <a:t>hipping &amp;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9"/>
                  </a:ext>
                </a:extLst>
              </a:rPr>
              <a:t>l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0"/>
                  </a:ext>
                </a:extLst>
              </a:rPr>
              <a:t>ogistics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WTO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Tradehouse </a:t>
            </a: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1"/>
                  </a:ext>
                </a:extLst>
              </a:rPr>
              <a:t>Pavilion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g29b85bdf9ed_14_0"/>
          <p:cNvSpPr/>
          <p:nvPr/>
        </p:nvSpPr>
        <p:spPr>
          <a:xfrm>
            <a:off x="7914775" y="3599150"/>
            <a:ext cx="1131600" cy="377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1600-1800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Asset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esilience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vent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DP World 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g29b85bdf9ed_14_0"/>
          <p:cNvSpPr/>
          <p:nvPr/>
        </p:nvSpPr>
        <p:spPr>
          <a:xfrm>
            <a:off x="3972525" y="4452375"/>
            <a:ext cx="1366800" cy="42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1745-1845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2"/>
                  </a:ext>
                </a:extLst>
              </a:rPr>
              <a:t>Maritime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</a:ext>
                </a:extLst>
              </a:rPr>
              <a:t>r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4"/>
                  </a:ext>
                </a:extLst>
              </a:rPr>
              <a:t>esilience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5"/>
                  </a:ext>
                </a:extLst>
              </a:rPr>
              <a:t>e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6"/>
                  </a:ext>
                </a:extLst>
              </a:rPr>
              <a:t>vent</a:t>
            </a:r>
            <a:endParaRPr sz="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Resilience Rising, </a:t>
            </a: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7"/>
                  </a:ext>
                </a:extLst>
              </a:rPr>
              <a:t>Arup</a:t>
            </a: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LRF 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Resilience Hub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g29b85bdf9ed_14_0"/>
          <p:cNvSpPr/>
          <p:nvPr/>
        </p:nvSpPr>
        <p:spPr>
          <a:xfrm>
            <a:off x="7490275" y="1722900"/>
            <a:ext cx="1437900" cy="596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115-1215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Addressing the barriers to investment in zero-emission fuelling infrastructure</a:t>
            </a:r>
            <a:endParaRPr sz="6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GMF, RMI, ZESM</a:t>
            </a:r>
            <a:endParaRPr sz="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 of Green Pavilion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7" name="Google Shape;477;g29b85bdf9ed_14_0"/>
          <p:cNvCxnSpPr/>
          <p:nvPr/>
        </p:nvCxnSpPr>
        <p:spPr>
          <a:xfrm>
            <a:off x="447600" y="3680863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8" name="Google Shape;478;g29b85bdf9ed_14_0"/>
          <p:cNvCxnSpPr/>
          <p:nvPr/>
        </p:nvCxnSpPr>
        <p:spPr>
          <a:xfrm>
            <a:off x="447600" y="4323013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9" name="Google Shape;479;g29b85bdf9ed_14_0"/>
          <p:cNvCxnSpPr/>
          <p:nvPr/>
        </p:nvCxnSpPr>
        <p:spPr>
          <a:xfrm>
            <a:off x="447600" y="3038713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g29b85bdf9ed_14_0"/>
          <p:cNvCxnSpPr/>
          <p:nvPr/>
        </p:nvCxnSpPr>
        <p:spPr>
          <a:xfrm>
            <a:off x="447600" y="2436450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1" name="Google Shape;481;g29b85bdf9ed_14_0"/>
          <p:cNvSpPr/>
          <p:nvPr/>
        </p:nvSpPr>
        <p:spPr>
          <a:xfrm>
            <a:off x="7608475" y="2358050"/>
            <a:ext cx="1437900" cy="454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1230-13</a:t>
            </a: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Fuelling the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reen </a:t>
            </a: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8"/>
                  </a:ext>
                </a:extLst>
              </a:rPr>
              <a:t>ransition</a:t>
            </a:r>
            <a:endParaRPr sz="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MMMCZCS, Topsoe, DP World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 of Green</a:t>
            </a: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9"/>
                  </a:ext>
                </a:extLst>
              </a:rPr>
              <a:t>Pavilion</a:t>
            </a:r>
            <a:r>
              <a:rPr lang="en-US"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g29b85bdf9ed_14_0"/>
          <p:cNvSpPr/>
          <p:nvPr/>
        </p:nvSpPr>
        <p:spPr>
          <a:xfrm>
            <a:off x="6129700" y="4293625"/>
            <a:ext cx="1548300" cy="5385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1630-1730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Global decarbonisation accelerator launch roundtable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Venue TBC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g29b85bdf9ed_14_0"/>
          <p:cNvSpPr txBox="1"/>
          <p:nvPr/>
        </p:nvSpPr>
        <p:spPr>
          <a:xfrm>
            <a:off x="-14925" y="753200"/>
            <a:ext cx="63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Date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g29b85bdf9ed_14_0"/>
          <p:cNvSpPr txBox="1"/>
          <p:nvPr/>
        </p:nvSpPr>
        <p:spPr>
          <a:xfrm>
            <a:off x="-225" y="1071100"/>
            <a:ext cx="63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Presidency Theme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g29b85bdf9ed_14_0"/>
          <p:cNvSpPr txBox="1"/>
          <p:nvPr/>
        </p:nvSpPr>
        <p:spPr>
          <a:xfrm>
            <a:off x="-225" y="1389038"/>
            <a:ext cx="60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MP Theme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g29b85bdf9ed_14_0"/>
          <p:cNvSpPr/>
          <p:nvPr/>
        </p:nvSpPr>
        <p:spPr>
          <a:xfrm>
            <a:off x="5109313" y="3509275"/>
            <a:ext cx="922500" cy="820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latin typeface="Montserrat"/>
                <a:ea typeface="Montserrat"/>
                <a:cs typeface="Montserrat"/>
                <a:sym typeface="Montserrat"/>
              </a:rPr>
              <a:t>1530-1615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0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1"/>
                  </a:ext>
                </a:extLst>
              </a:rPr>
              <a:t>Towards Clean &amp; Sustainable Fuels: Matching supply &amp; demand</a:t>
            </a:r>
            <a:endParaRPr sz="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2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latin typeface="Montserrat"/>
                <a:ea typeface="Montserrat"/>
                <a:cs typeface="Montserrat"/>
                <a:sym typeface="Montserrat"/>
              </a:rPr>
              <a:t>Climate Action Innovation Zone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g29b85bdf9ed_14_0"/>
          <p:cNvSpPr/>
          <p:nvPr/>
        </p:nvSpPr>
        <p:spPr>
          <a:xfrm>
            <a:off x="3972525" y="3404850"/>
            <a:ext cx="1038900" cy="978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1500-1630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Ocean, Climate, Society: the UNFCCC &amp; ocean mitigation, adaptation, finance &amp; capacity building</a:t>
            </a:r>
            <a:endParaRPr sz="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PML, EBCD, BNP Paribas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 Room 7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g29b85bdf9ed_14_0"/>
          <p:cNvSpPr txBox="1"/>
          <p:nvPr/>
        </p:nvSpPr>
        <p:spPr>
          <a:xfrm>
            <a:off x="3771975" y="173600"/>
            <a:ext cx="559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112E4D"/>
                </a:solidFill>
                <a:latin typeface="Impact"/>
                <a:ea typeface="Impact"/>
                <a:cs typeface="Impact"/>
                <a:sym typeface="Impact"/>
              </a:rPr>
              <a:t>Key</a:t>
            </a:r>
            <a:endParaRPr sz="1300" b="1">
              <a:solidFill>
                <a:srgbClr val="112E4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489" name="Google Shape;489;g29b85bdf9ed_14_0"/>
          <p:cNvGrpSpPr/>
          <p:nvPr/>
        </p:nvGrpSpPr>
        <p:grpSpPr>
          <a:xfrm>
            <a:off x="4265312" y="26152"/>
            <a:ext cx="4756115" cy="676722"/>
            <a:chOff x="419225" y="2046575"/>
            <a:chExt cx="4902200" cy="737250"/>
          </a:xfrm>
        </p:grpSpPr>
        <p:sp>
          <p:nvSpPr>
            <p:cNvPr id="490" name="Google Shape;490;g29b85bdf9ed_14_0"/>
            <p:cNvSpPr txBox="1"/>
            <p:nvPr/>
          </p:nvSpPr>
          <p:spPr>
            <a:xfrm>
              <a:off x="2964025" y="2070391"/>
              <a:ext cx="23574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450" b="1">
                  <a:solidFill>
                    <a:srgbClr val="4169E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BLUE ZONE </a:t>
              </a:r>
              <a:endParaRPr sz="450" b="1">
                <a:solidFill>
                  <a:srgbClr val="4169E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75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1" name="Google Shape;491;g29b85bdf9ed_14_0"/>
            <p:cNvSpPr/>
            <p:nvPr/>
          </p:nvSpPr>
          <p:spPr>
            <a:xfrm>
              <a:off x="419225" y="2046575"/>
              <a:ext cx="4878600" cy="518100"/>
            </a:xfrm>
            <a:prstGeom prst="corner">
              <a:avLst>
                <a:gd name="adj1" fmla="val 69509"/>
                <a:gd name="adj2" fmla="val 489196"/>
              </a:avLst>
            </a:prstGeom>
            <a:noFill/>
            <a:ln w="19050" cap="flat" cmpd="sng">
              <a:solidFill>
                <a:srgbClr val="416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92" name="Google Shape;492;g29b85bdf9ed_14_0"/>
            <p:cNvSpPr/>
            <p:nvPr/>
          </p:nvSpPr>
          <p:spPr>
            <a:xfrm>
              <a:off x="472500" y="2248025"/>
              <a:ext cx="118200" cy="1152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16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3" name="Google Shape;493;g29b85bdf9ed_14_0"/>
            <p:cNvSpPr txBox="1"/>
            <p:nvPr/>
          </p:nvSpPr>
          <p:spPr>
            <a:xfrm>
              <a:off x="546875" y="2242925"/>
              <a:ext cx="23574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Marrakech Partnership (MP) Action Events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4" name="Google Shape;494;g29b85bdf9ed_14_0"/>
            <p:cNvSpPr/>
            <p:nvPr/>
          </p:nvSpPr>
          <p:spPr>
            <a:xfrm>
              <a:off x="472488" y="2407176"/>
              <a:ext cx="118200" cy="115200"/>
            </a:xfrm>
            <a:prstGeom prst="roundRect">
              <a:avLst>
                <a:gd name="adj" fmla="val 16667"/>
              </a:avLst>
            </a:prstGeom>
            <a:solidFill>
              <a:srgbClr val="112E4D"/>
            </a:solidFill>
            <a:ln w="19050" cap="flat" cmpd="sng">
              <a:solidFill>
                <a:srgbClr val="416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5" name="Google Shape;495;g29b85bdf9ed_14_0"/>
            <p:cNvSpPr txBox="1"/>
            <p:nvPr/>
          </p:nvSpPr>
          <p:spPr>
            <a:xfrm>
              <a:off x="546874" y="2404635"/>
              <a:ext cx="24117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Marrakech Partnership Implementation Labs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6" name="Google Shape;496;g29b85bdf9ed_14_0"/>
            <p:cNvSpPr/>
            <p:nvPr/>
          </p:nvSpPr>
          <p:spPr>
            <a:xfrm>
              <a:off x="3006650" y="2248017"/>
              <a:ext cx="118200" cy="115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rgbClr val="416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7" name="Google Shape;497;g29b85bdf9ed_14_0"/>
            <p:cNvSpPr txBox="1"/>
            <p:nvPr/>
          </p:nvSpPr>
          <p:spPr>
            <a:xfrm>
              <a:off x="3065625" y="2242925"/>
              <a:ext cx="22323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rgbClr val="112E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UNFCCC Side </a:t>
              </a:r>
              <a:r>
                <a:rPr lang="en-US" sz="750">
                  <a:solidFill>
                    <a:srgbClr val="112E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r>
                <a:rPr lang="en-US" sz="750" b="0" i="0" u="none" strike="noStrike" cap="none">
                  <a:solidFill>
                    <a:srgbClr val="112E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vents</a:t>
              </a:r>
              <a:endParaRPr sz="75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8" name="Google Shape;498;g29b85bdf9ed_14_0"/>
            <p:cNvSpPr txBox="1"/>
            <p:nvPr/>
          </p:nvSpPr>
          <p:spPr>
            <a:xfrm>
              <a:off x="546875" y="2607725"/>
              <a:ext cx="23574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Green Zone Events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9" name="Google Shape;499;g29b85bdf9ed_14_0"/>
            <p:cNvSpPr/>
            <p:nvPr/>
          </p:nvSpPr>
          <p:spPr>
            <a:xfrm>
              <a:off x="468594" y="2607714"/>
              <a:ext cx="126000" cy="125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0" name="Google Shape;500;g29b85bdf9ed_14_0"/>
            <p:cNvSpPr/>
            <p:nvPr/>
          </p:nvSpPr>
          <p:spPr>
            <a:xfrm>
              <a:off x="3007260" y="2619556"/>
              <a:ext cx="117000" cy="1029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4169E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1" name="Google Shape;501;g29b85bdf9ed_14_0"/>
            <p:cNvSpPr txBox="1"/>
            <p:nvPr/>
          </p:nvSpPr>
          <p:spPr>
            <a:xfrm>
              <a:off x="3065625" y="2404625"/>
              <a:ext cx="22323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Partner / Country Hubs &amp; Pavilion</a:t>
              </a:r>
              <a:r>
                <a:rPr lang="en-US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Events</a:t>
              </a: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2" name="Google Shape;502;g29b85bdf9ed_14_0"/>
            <p:cNvSpPr/>
            <p:nvPr/>
          </p:nvSpPr>
          <p:spPr>
            <a:xfrm>
              <a:off x="472500" y="2081226"/>
              <a:ext cx="118200" cy="125400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19050" cap="flat" cmpd="sng">
              <a:solidFill>
                <a:srgbClr val="416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4169E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3" name="Google Shape;503;g29b85bdf9ed_14_0"/>
            <p:cNvSpPr txBox="1"/>
            <p:nvPr/>
          </p:nvSpPr>
          <p:spPr>
            <a:xfrm>
              <a:off x="546875" y="2081213"/>
              <a:ext cx="23574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Presidency Events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4" name="Google Shape;504;g29b85bdf9ed_14_0"/>
            <p:cNvSpPr txBox="1"/>
            <p:nvPr/>
          </p:nvSpPr>
          <p:spPr>
            <a:xfrm>
              <a:off x="3065625" y="2607725"/>
              <a:ext cx="22323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Offsite Events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5" name="Google Shape;505;g29b85bdf9ed_14_0"/>
            <p:cNvSpPr/>
            <p:nvPr/>
          </p:nvSpPr>
          <p:spPr>
            <a:xfrm>
              <a:off x="3002744" y="2402064"/>
              <a:ext cx="126000" cy="125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416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06" name="Google Shape;506;g29b85bdf9ed_14_0"/>
          <p:cNvSpPr/>
          <p:nvPr/>
        </p:nvSpPr>
        <p:spPr>
          <a:xfrm>
            <a:off x="1191500" y="3293275"/>
            <a:ext cx="876000" cy="7674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1400-1600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3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4"/>
                  </a:ext>
                </a:extLst>
              </a:rPr>
              <a:t>Green Shipping Roundtable Events</a:t>
            </a:r>
            <a:endParaRPr sz="600">
              <a:solidFill>
                <a:srgbClr val="444746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5"/>
                </a:ext>
              </a:ex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6"/>
                  </a:ext>
                </a:extLst>
              </a:rPr>
              <a:t>Ocean Innovators Platform </a:t>
            </a:r>
            <a:endParaRPr sz="600" b="1">
              <a:solidFill>
                <a:srgbClr val="444746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7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 Regis, Dubai 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g29b85bdf9ed_14_0"/>
          <p:cNvSpPr/>
          <p:nvPr/>
        </p:nvSpPr>
        <p:spPr>
          <a:xfrm>
            <a:off x="2205350" y="3487900"/>
            <a:ext cx="876000" cy="538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1745-1900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8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9"/>
                  </a:ext>
                </a:extLst>
              </a:rPr>
              <a:t>CEO Level Event</a:t>
            </a:r>
            <a:endParaRPr sz="600">
              <a:solidFill>
                <a:srgbClr val="444746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0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1"/>
                  </a:ext>
                </a:extLst>
              </a:rPr>
              <a:t>FMC in Action</a:t>
            </a:r>
            <a:endParaRPr sz="600" b="1" i="0" u="none" strike="noStrike" cap="none">
              <a:solidFill>
                <a:schemeClr val="dk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2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Zone Venue TBC</a:t>
            </a:r>
            <a:endParaRPr sz="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g29b85bdf9ed_14_0"/>
          <p:cNvSpPr/>
          <p:nvPr/>
        </p:nvSpPr>
        <p:spPr>
          <a:xfrm>
            <a:off x="1129425" y="4096450"/>
            <a:ext cx="978000" cy="785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00-1800 TBC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latin typeface="Avenir"/>
                <a:ea typeface="Avenir"/>
                <a:cs typeface="Avenir"/>
                <a:sym typeface="Avenir"/>
              </a:rPr>
              <a:t>Sustainable Shipping: Navigating towards carbon-free maritime industry roundtable</a:t>
            </a: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Sustainable Markets Initiative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" name="Google Shape;513;g29b85bdf9ed_14_69"/>
          <p:cNvGraphicFramePr/>
          <p:nvPr/>
        </p:nvGraphicFramePr>
        <p:xfrm>
          <a:off x="582000" y="685801"/>
          <a:ext cx="8495775" cy="4276740"/>
        </p:xfrm>
        <a:graphic>
          <a:graphicData uri="http://schemas.openxmlformats.org/drawingml/2006/table">
            <a:tbl>
              <a:tblPr>
                <a:noFill/>
                <a:tableStyleId>{5AA8861D-B65C-46A0-A38B-817292671CF3}</a:tableStyleId>
              </a:tblPr>
              <a:tblGrid>
                <a:gridCol w="277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3"/>
                            </a:ext>
                          </a:extLst>
                        </a:rPr>
                        <a:t>6 December</a:t>
                      </a: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2E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4"/>
                            </a:ext>
                          </a:extLst>
                        </a:rPr>
                        <a:t>Friday</a:t>
                      </a:r>
                      <a:endParaRPr sz="8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5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6"/>
                            </a:ext>
                          </a:extLst>
                        </a:rPr>
                        <a:t>8 December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2E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 December</a:t>
                      </a: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2E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7"/>
                            </a:ext>
                          </a:extLst>
                        </a:rPr>
                        <a:t>Sunday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8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9"/>
                            </a:ext>
                          </a:extLst>
                        </a:rPr>
                        <a:t>10 December</a:t>
                      </a:r>
                      <a:endParaRPr sz="8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2E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Multilevel Action, Urbanisation, &amp; Built Environment / / Transport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69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Youth, Children, Education &amp; Skills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69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Nature, Land Use &amp; Oceans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6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0"/>
                            </a:ext>
                          </a:extLst>
                        </a:rPr>
                        <a:t>ood, Agriculture &amp; Water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6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Human Settlements &amp; Transport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5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5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Land Use &amp; Oceans and Coastal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</a:t>
                      </a:r>
                      <a:endParaRPr sz="6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B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4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TBC</a:t>
                      </a:r>
                      <a:endParaRPr sz="6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Power of Demand Signals for Exponential Systems Transformation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Implementation Lab</a:t>
                      </a:r>
                      <a:endParaRPr sz="6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Location TBC</a:t>
                      </a:r>
                      <a:endParaRPr sz="6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1">
                        <a:solidFill>
                          <a:srgbClr val="112E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4" name="Google Shape;514;g29b85bdf9ed_14_69"/>
          <p:cNvSpPr txBox="1"/>
          <p:nvPr/>
        </p:nvSpPr>
        <p:spPr>
          <a:xfrm>
            <a:off x="0" y="2574925"/>
            <a:ext cx="5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1200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5" name="Google Shape;515;g29b85bdf9ed_14_69"/>
          <p:cNvCxnSpPr/>
          <p:nvPr/>
        </p:nvCxnSpPr>
        <p:spPr>
          <a:xfrm>
            <a:off x="447600" y="1838775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6" name="Google Shape;516;g29b85bdf9ed_14_69"/>
          <p:cNvCxnSpPr/>
          <p:nvPr/>
        </p:nvCxnSpPr>
        <p:spPr>
          <a:xfrm>
            <a:off x="447600" y="2146600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7" name="Google Shape;517;g29b85bdf9ed_14_69"/>
          <p:cNvCxnSpPr/>
          <p:nvPr/>
        </p:nvCxnSpPr>
        <p:spPr>
          <a:xfrm>
            <a:off x="447600" y="2721175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g29b85bdf9ed_14_69"/>
          <p:cNvCxnSpPr/>
          <p:nvPr/>
        </p:nvCxnSpPr>
        <p:spPr>
          <a:xfrm>
            <a:off x="447600" y="3349500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9" name="Google Shape;519;g29b85bdf9ed_14_69"/>
          <p:cNvCxnSpPr/>
          <p:nvPr/>
        </p:nvCxnSpPr>
        <p:spPr>
          <a:xfrm>
            <a:off x="447600" y="4001950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0" name="Google Shape;520;g29b85bdf9ed_14_69"/>
          <p:cNvCxnSpPr/>
          <p:nvPr/>
        </p:nvCxnSpPr>
        <p:spPr>
          <a:xfrm>
            <a:off x="447600" y="4598625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1" name="Google Shape;521;g29b85bdf9ed_14_69"/>
          <p:cNvSpPr txBox="1"/>
          <p:nvPr/>
        </p:nvSpPr>
        <p:spPr>
          <a:xfrm>
            <a:off x="7247740" y="5213992"/>
            <a:ext cx="604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100075" rIns="100075" bIns="1000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0C294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 sz="900" b="1" i="0" u="none" strike="noStrike" cap="none">
              <a:solidFill>
                <a:srgbClr val="0C29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g29b85bdf9ed_14_69"/>
          <p:cNvSpPr txBox="1"/>
          <p:nvPr/>
        </p:nvSpPr>
        <p:spPr>
          <a:xfrm>
            <a:off x="7247740" y="5213992"/>
            <a:ext cx="604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100075" rIns="100075" bIns="1000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DBE2E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 sz="900" b="1" i="0" u="none" strike="noStrike" cap="none">
              <a:solidFill>
                <a:srgbClr val="DBE2E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3" name="Google Shape;523;g29b85bdf9ed_14_69"/>
          <p:cNvSpPr txBox="1"/>
          <p:nvPr/>
        </p:nvSpPr>
        <p:spPr>
          <a:xfrm>
            <a:off x="7247740" y="5213992"/>
            <a:ext cx="604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100075" rIns="100075" bIns="1000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 sz="9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g29b85bdf9ed_14_69"/>
          <p:cNvSpPr txBox="1"/>
          <p:nvPr/>
        </p:nvSpPr>
        <p:spPr>
          <a:xfrm>
            <a:off x="0" y="2000350"/>
            <a:ext cx="5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g29b85bdf9ed_14_69"/>
          <p:cNvSpPr txBox="1"/>
          <p:nvPr/>
        </p:nvSpPr>
        <p:spPr>
          <a:xfrm>
            <a:off x="0" y="3203250"/>
            <a:ext cx="5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1400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g29b85bdf9ed_14_69"/>
          <p:cNvSpPr txBox="1"/>
          <p:nvPr/>
        </p:nvSpPr>
        <p:spPr>
          <a:xfrm>
            <a:off x="0" y="3855700"/>
            <a:ext cx="5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1600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g29b85bdf9ed_14_69"/>
          <p:cNvSpPr txBox="1"/>
          <p:nvPr/>
        </p:nvSpPr>
        <p:spPr>
          <a:xfrm>
            <a:off x="-14925" y="4452375"/>
            <a:ext cx="5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1800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8" name="Google Shape;528;g29b85bdf9ed_14_69"/>
          <p:cNvCxnSpPr/>
          <p:nvPr/>
        </p:nvCxnSpPr>
        <p:spPr>
          <a:xfrm>
            <a:off x="582000" y="12162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9" name="Google Shape;529;g29b85bdf9ed_14_69"/>
          <p:cNvSpPr txBox="1"/>
          <p:nvPr/>
        </p:nvSpPr>
        <p:spPr>
          <a:xfrm>
            <a:off x="-14925" y="753200"/>
            <a:ext cx="63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Date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g29b85bdf9ed_14_69"/>
          <p:cNvSpPr/>
          <p:nvPr/>
        </p:nvSpPr>
        <p:spPr>
          <a:xfrm>
            <a:off x="77475" y="53700"/>
            <a:ext cx="3694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400"/>
              <a:buFont typeface="Lato Black"/>
              <a:buNone/>
            </a:pPr>
            <a:r>
              <a:rPr lang="en-US" sz="2600" b="1" i="0" u="none" strike="noStrike" cap="none">
                <a:solidFill>
                  <a:srgbClr val="112E4D"/>
                </a:solidFill>
                <a:latin typeface="Impact"/>
                <a:ea typeface="Impact"/>
                <a:cs typeface="Impact"/>
                <a:sym typeface="Impact"/>
              </a:rPr>
              <a:t>MARITIME EVENTS AT COP28 </a:t>
            </a:r>
            <a:endParaRPr sz="2600" b="1" i="0" u="none" strike="noStrike" cap="none">
              <a:solidFill>
                <a:srgbClr val="112E4D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493"/>
              </a:buClr>
              <a:buSzPts val="2400"/>
              <a:buFont typeface="Lato Black"/>
              <a:buNone/>
            </a:pPr>
            <a:r>
              <a:rPr lang="en-US" sz="2600" b="1" i="0" u="none" strike="noStrike" cap="none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WEEK 2 </a:t>
            </a:r>
            <a:r>
              <a:rPr lang="en-US" sz="2600" b="1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-</a:t>
            </a:r>
            <a:r>
              <a:rPr lang="en-US" sz="2600" b="1" i="0" u="none" strike="noStrike" cap="none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 6</a:t>
            </a:r>
            <a:r>
              <a:rPr lang="en-US" sz="2600" b="1" baseline="30000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TH</a:t>
            </a:r>
            <a:r>
              <a:rPr lang="en-US" sz="2600" b="1" i="0" u="none" strike="noStrike" cap="none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600" b="1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TO 10</a:t>
            </a:r>
            <a:r>
              <a:rPr lang="en-US" sz="2600" b="1" baseline="30000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TH</a:t>
            </a:r>
            <a:r>
              <a:rPr lang="en-US" sz="2600" b="1">
                <a:solidFill>
                  <a:srgbClr val="4169E2"/>
                </a:solidFill>
                <a:latin typeface="Impact"/>
                <a:ea typeface="Impact"/>
                <a:cs typeface="Impact"/>
                <a:sym typeface="Impact"/>
              </a:rPr>
              <a:t> DEC</a:t>
            </a:r>
            <a:endParaRPr sz="2600" b="1" i="0" u="none" strike="noStrike" cap="none">
              <a:solidFill>
                <a:srgbClr val="4169E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31" name="Google Shape;531;g29b85bdf9ed_14_69"/>
          <p:cNvSpPr txBox="1"/>
          <p:nvPr/>
        </p:nvSpPr>
        <p:spPr>
          <a:xfrm>
            <a:off x="-225" y="1389038"/>
            <a:ext cx="60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MP Theme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g29b85bdf9ed_14_69"/>
          <p:cNvSpPr/>
          <p:nvPr/>
        </p:nvSpPr>
        <p:spPr>
          <a:xfrm>
            <a:off x="619275" y="1718863"/>
            <a:ext cx="1202400" cy="94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1"/>
                  </a:ext>
                </a:extLst>
              </a:rPr>
              <a:t>-12</a:t>
            </a: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2"/>
                  </a:ext>
                </a:extLst>
              </a:rPr>
              <a:t>30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3"/>
                  </a:ext>
                </a:extLst>
              </a:rPr>
              <a:t>Urban Evolution: Championing tomorrow’s low carbon and resilient human settlements and transport networks</a:t>
            </a:r>
            <a:endParaRPr sz="600" b="0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MPGCA Action Event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Arena 1 - Al Hur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3" name="Google Shape;533;g29b85bdf9ed_14_69"/>
          <p:cNvSpPr txBox="1"/>
          <p:nvPr/>
        </p:nvSpPr>
        <p:spPr>
          <a:xfrm>
            <a:off x="-225" y="1071100"/>
            <a:ext cx="63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Presidency Theme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g29b85bdf9ed_14_69"/>
          <p:cNvSpPr/>
          <p:nvPr/>
        </p:nvSpPr>
        <p:spPr>
          <a:xfrm>
            <a:off x="1081625" y="3349625"/>
            <a:ext cx="1939800" cy="424800"/>
          </a:xfrm>
          <a:prstGeom prst="roundRect">
            <a:avLst>
              <a:gd name="adj" fmla="val 16667"/>
            </a:avLst>
          </a:prstGeom>
          <a:solidFill>
            <a:srgbClr val="173330"/>
          </a:solidFill>
          <a:ln w="28575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1300-1400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Accelerating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ecarbonisation of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hipping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ector with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ydrogen-based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uels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 Shaheen - 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4"/>
                  </a:ext>
                </a:extLst>
              </a:rPr>
              <a:t>Lab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 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5" name="Google Shape;535;g29b85bdf9ed_14_69"/>
          <p:cNvSpPr/>
          <p:nvPr/>
        </p:nvSpPr>
        <p:spPr>
          <a:xfrm>
            <a:off x="682050" y="4446375"/>
            <a:ext cx="1694100" cy="3774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1745-1915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5"/>
                  </a:ext>
                </a:extLst>
              </a:rPr>
              <a:t>Flagship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6"/>
                  </a:ext>
                </a:extLst>
              </a:rPr>
              <a:t>T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7"/>
                  </a:ext>
                </a:extLst>
              </a:rPr>
              <a:t>ransport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8"/>
                  </a:ext>
                </a:extLst>
              </a:rPr>
              <a:t>E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9"/>
                  </a:ext>
                </a:extLst>
              </a:rPr>
              <a:t>vent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 Waha Theatre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6" name="Google Shape;536;g29b85bdf9ed_14_69"/>
          <p:cNvSpPr/>
          <p:nvPr/>
        </p:nvSpPr>
        <p:spPr>
          <a:xfrm>
            <a:off x="5312088" y="2922425"/>
            <a:ext cx="1502700" cy="5955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1400-1500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Ocean H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0"/>
                  </a:ext>
                </a:extLst>
              </a:rPr>
              <a:t>igh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1"/>
                  </a:ext>
                </a:extLst>
              </a:rPr>
              <a:t>L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2"/>
                  </a:ext>
                </a:extLst>
              </a:rPr>
              <a:t>evel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Event: Powering ocean breakthroughs with 100% sustainable ocean management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 Waha Theatre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7" name="Google Shape;537;g29b85bdf9ed_14_69"/>
          <p:cNvSpPr/>
          <p:nvPr/>
        </p:nvSpPr>
        <p:spPr>
          <a:xfrm>
            <a:off x="619275" y="3878050"/>
            <a:ext cx="1361400" cy="464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1500-1730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3"/>
                  </a:ext>
                </a:extLst>
              </a:rPr>
              <a:t>Voyage to net </a:t>
            </a:r>
            <a:r>
              <a:rPr lang="en-US" sz="6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4"/>
                  </a:ext>
                </a:extLst>
              </a:rPr>
              <a:t>z</a:t>
            </a:r>
            <a:r>
              <a:rPr lang="en-US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5"/>
                  </a:ext>
                </a:extLst>
              </a:rPr>
              <a:t>ero</a:t>
            </a:r>
            <a:endParaRPr sz="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6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7"/>
                  </a:ext>
                </a:extLst>
              </a:rPr>
              <a:t>Singapore MPA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Singapore Pavilion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g29b85bdf9ed_14_69"/>
          <p:cNvSpPr/>
          <p:nvPr/>
        </p:nvSpPr>
        <p:spPr>
          <a:xfrm>
            <a:off x="5363816" y="2235251"/>
            <a:ext cx="1836000" cy="65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1130-1300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2023 IMO GHG Strategy: defining the global level playing field for shipping decarbonisation</a:t>
            </a:r>
            <a:endParaRPr sz="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IMO, UNCTAD, IRENA 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 Room 4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g29b85bdf9ed_14_69"/>
          <p:cNvSpPr/>
          <p:nvPr/>
        </p:nvSpPr>
        <p:spPr>
          <a:xfrm>
            <a:off x="6960448" y="3632900"/>
            <a:ext cx="862800" cy="595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PM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8"/>
                  </a:ext>
                </a:extLst>
              </a:rPr>
              <a:t> Time TBC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9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0"/>
                  </a:ext>
                </a:extLst>
              </a:rPr>
              <a:t>Shipping w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1"/>
                  </a:ext>
                </a:extLst>
              </a:rPr>
              <a:t>orkshops</a:t>
            </a:r>
            <a:endParaRPr sz="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2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3"/>
                  </a:ext>
                </a:extLst>
              </a:rPr>
              <a:t>ICS</a:t>
            </a:r>
            <a:endParaRPr sz="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4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5"/>
                  </a:ext>
                </a:extLst>
              </a:rPr>
              <a:t>Invite only</a:t>
            </a:r>
            <a:endParaRPr sz="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6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7"/>
                  </a:ext>
                </a:extLst>
              </a:rPr>
              <a:t>Venue TBC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0" name="Google Shape;540;g29b85bdf9ed_14_69"/>
          <p:cNvSpPr/>
          <p:nvPr/>
        </p:nvSpPr>
        <p:spPr>
          <a:xfrm>
            <a:off x="7955375" y="1838775"/>
            <a:ext cx="1058700" cy="136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latin typeface="Montserrat"/>
                <a:ea typeface="Montserrat"/>
                <a:cs typeface="Montserrat"/>
                <a:sym typeface="Montserrat"/>
              </a:rPr>
              <a:t>0900-1700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8"/>
                </a:ext>
              </a:ex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latin typeface="Montserrat"/>
                <a:ea typeface="Montserrat"/>
                <a:cs typeface="Montserrat"/>
                <a:sym typeface="Montserrat"/>
              </a:rPr>
              <a:t>Shaping the future of </a:t>
            </a:r>
            <a:r>
              <a:rPr lang="en-US" sz="6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9"/>
                  </a:ext>
                </a:extLst>
              </a:rPr>
              <a:t>shipping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latin typeface="Montserrat"/>
                <a:ea typeface="Montserrat"/>
                <a:cs typeface="Montserrat"/>
                <a:sym typeface="Montserrat"/>
              </a:rPr>
              <a:t>ICS Conference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latin typeface="Montserrat"/>
                <a:ea typeface="Montserrat"/>
                <a:cs typeface="Montserrat"/>
                <a:sym typeface="Montserrat"/>
              </a:rPr>
              <a:t>Invite only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latin typeface="Montserrat"/>
                <a:ea typeface="Montserrat"/>
                <a:cs typeface="Montserrat"/>
                <a:sym typeface="Montserrat"/>
              </a:rPr>
              <a:t>Museum of the Future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1" name="Google Shape;541;g29b85bdf9ed_14_69"/>
          <p:cNvSpPr/>
          <p:nvPr/>
        </p:nvSpPr>
        <p:spPr>
          <a:xfrm>
            <a:off x="4331175" y="2594463"/>
            <a:ext cx="862800" cy="654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Time TBC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limate </a:t>
            </a: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ooperation </a:t>
            </a: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ialogue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China Pavilion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2" name="Google Shape;542;g29b85bdf9ed_14_69"/>
          <p:cNvSpPr/>
          <p:nvPr/>
        </p:nvSpPr>
        <p:spPr>
          <a:xfrm>
            <a:off x="2043450" y="1801525"/>
            <a:ext cx="1209900" cy="37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1030-1130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Nordic g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reen </a:t>
            </a: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hipping </a:t>
            </a: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Nordic Pavilion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3" name="Google Shape;543;g29b85bdf9ed_14_69"/>
          <p:cNvSpPr/>
          <p:nvPr/>
        </p:nvSpPr>
        <p:spPr>
          <a:xfrm>
            <a:off x="644800" y="2698575"/>
            <a:ext cx="1264800" cy="595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1200-1330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Navigating the Future: Boosting </a:t>
            </a: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ustainable </a:t>
            </a: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lternative </a:t>
            </a: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uels in </a:t>
            </a: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hipping</a:t>
            </a:r>
            <a:endParaRPr sz="600" b="0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EC Pavilion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g29b85bdf9ed_14_69"/>
          <p:cNvSpPr/>
          <p:nvPr/>
        </p:nvSpPr>
        <p:spPr>
          <a:xfrm>
            <a:off x="6859850" y="3175875"/>
            <a:ext cx="963300" cy="42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1430-1530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US g</a:t>
            </a:r>
            <a:r>
              <a:rPr lang="en-US" sz="6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reen Shipping 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US Pavilion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g29b85bdf9ed_14_69"/>
          <p:cNvSpPr/>
          <p:nvPr/>
        </p:nvSpPr>
        <p:spPr>
          <a:xfrm>
            <a:off x="1955300" y="2698575"/>
            <a:ext cx="13614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1200-1300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A Voyage Together: Collaboration &amp; the transition to zero emission shipping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UK Pavilion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46" name="Google Shape;546;g29b85bdf9ed_14_69"/>
          <p:cNvCxnSpPr/>
          <p:nvPr/>
        </p:nvCxnSpPr>
        <p:spPr>
          <a:xfrm>
            <a:off x="447600" y="2432888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7" name="Google Shape;547;g29b85bdf9ed_14_69"/>
          <p:cNvCxnSpPr/>
          <p:nvPr/>
        </p:nvCxnSpPr>
        <p:spPr>
          <a:xfrm>
            <a:off x="447600" y="3013388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8" name="Google Shape;548;g29b85bdf9ed_14_69"/>
          <p:cNvCxnSpPr/>
          <p:nvPr/>
        </p:nvCxnSpPr>
        <p:spPr>
          <a:xfrm>
            <a:off x="447600" y="4909550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9" name="Google Shape;549;g29b85bdf9ed_14_69"/>
          <p:cNvCxnSpPr/>
          <p:nvPr/>
        </p:nvCxnSpPr>
        <p:spPr>
          <a:xfrm>
            <a:off x="447600" y="4290638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0" name="Google Shape;550;g29b85bdf9ed_14_69"/>
          <p:cNvCxnSpPr/>
          <p:nvPr/>
        </p:nvCxnSpPr>
        <p:spPr>
          <a:xfrm>
            <a:off x="447600" y="3678538"/>
            <a:ext cx="1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1" name="Google Shape;551;g29b85bdf9ed_14_69"/>
          <p:cNvSpPr/>
          <p:nvPr/>
        </p:nvSpPr>
        <p:spPr>
          <a:xfrm>
            <a:off x="6960450" y="4271175"/>
            <a:ext cx="926700" cy="654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0"/>
                  </a:ext>
                </a:extLst>
              </a:rPr>
              <a:t>1800</a:t>
            </a:r>
            <a:r>
              <a:rPr lang="en-US" sz="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-2200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1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2"/>
                  </a:ext>
                </a:extLst>
              </a:rPr>
              <a:t>International </a:t>
            </a:r>
            <a:r>
              <a:rPr lang="en-US" sz="6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3"/>
                  </a:ext>
                </a:extLst>
              </a:rPr>
              <a:t>m</a:t>
            </a:r>
            <a:r>
              <a:rPr lang="en-US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4"/>
                  </a:ext>
                </a:extLst>
              </a:rPr>
              <a:t>aritime </a:t>
            </a:r>
            <a:r>
              <a:rPr lang="en-US" sz="6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5"/>
                  </a:ext>
                </a:extLst>
              </a:rPr>
              <a:t>r</a:t>
            </a:r>
            <a:r>
              <a:rPr lang="en-US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6"/>
                  </a:ext>
                </a:extLst>
              </a:rPr>
              <a:t>eception</a:t>
            </a:r>
            <a:endParaRPr sz="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7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8"/>
                  </a:ext>
                </a:extLst>
              </a:rPr>
              <a:t>Invite only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Fountain View</a:t>
            </a:r>
            <a:endParaRPr sz="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2" name="Google Shape;552;g29b85bdf9ed_14_69"/>
          <p:cNvSpPr/>
          <p:nvPr/>
        </p:nvSpPr>
        <p:spPr>
          <a:xfrm>
            <a:off x="1858950" y="2250038"/>
            <a:ext cx="1426500" cy="37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1140-1230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Green corridors “How to” guide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MMMCZCS &amp; Chile</a:t>
            </a:r>
            <a:endParaRPr sz="600" b="1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State of the Green Pavilion</a:t>
            </a:r>
            <a:endParaRPr sz="600" b="1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3" name="Google Shape;553;g29b85bdf9ed_14_69"/>
          <p:cNvSpPr txBox="1"/>
          <p:nvPr/>
        </p:nvSpPr>
        <p:spPr>
          <a:xfrm>
            <a:off x="5041875" y="4956700"/>
            <a:ext cx="4035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Note 2: There is no COP28 thematic programme on 11th and 12th December</a:t>
            </a:r>
            <a:endParaRPr sz="600">
              <a:solidFill>
                <a:srgbClr val="112E4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4" name="Google Shape;554;g29b85bdf9ed_14_69"/>
          <p:cNvSpPr txBox="1"/>
          <p:nvPr/>
        </p:nvSpPr>
        <p:spPr>
          <a:xfrm>
            <a:off x="3771975" y="173600"/>
            <a:ext cx="559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112E4D"/>
                </a:solidFill>
                <a:latin typeface="Impact"/>
                <a:ea typeface="Impact"/>
                <a:cs typeface="Impact"/>
                <a:sym typeface="Impact"/>
              </a:rPr>
              <a:t>Key</a:t>
            </a:r>
            <a:endParaRPr sz="1300" b="1">
              <a:solidFill>
                <a:srgbClr val="112E4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55" name="Google Shape;555;g29b85bdf9ed_14_69"/>
          <p:cNvGrpSpPr/>
          <p:nvPr/>
        </p:nvGrpSpPr>
        <p:grpSpPr>
          <a:xfrm>
            <a:off x="4265312" y="26152"/>
            <a:ext cx="4756115" cy="676722"/>
            <a:chOff x="419225" y="2046575"/>
            <a:chExt cx="4902200" cy="737250"/>
          </a:xfrm>
        </p:grpSpPr>
        <p:sp>
          <p:nvSpPr>
            <p:cNvPr id="556" name="Google Shape;556;g29b85bdf9ed_14_69"/>
            <p:cNvSpPr txBox="1"/>
            <p:nvPr/>
          </p:nvSpPr>
          <p:spPr>
            <a:xfrm>
              <a:off x="2964025" y="2070391"/>
              <a:ext cx="23574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450" b="1">
                  <a:solidFill>
                    <a:srgbClr val="4169E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BLUE ZONE </a:t>
              </a:r>
              <a:endParaRPr sz="450" b="1">
                <a:solidFill>
                  <a:srgbClr val="4169E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75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7" name="Google Shape;557;g29b85bdf9ed_14_69"/>
            <p:cNvSpPr/>
            <p:nvPr/>
          </p:nvSpPr>
          <p:spPr>
            <a:xfrm>
              <a:off x="419225" y="2046575"/>
              <a:ext cx="4878600" cy="518100"/>
            </a:xfrm>
            <a:prstGeom prst="corner">
              <a:avLst>
                <a:gd name="adj1" fmla="val 69509"/>
                <a:gd name="adj2" fmla="val 489196"/>
              </a:avLst>
            </a:prstGeom>
            <a:noFill/>
            <a:ln w="19050" cap="flat" cmpd="sng">
              <a:solidFill>
                <a:srgbClr val="416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58" name="Google Shape;558;g29b85bdf9ed_14_69"/>
            <p:cNvSpPr/>
            <p:nvPr/>
          </p:nvSpPr>
          <p:spPr>
            <a:xfrm>
              <a:off x="472500" y="2248025"/>
              <a:ext cx="118200" cy="1152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16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9" name="Google Shape;559;g29b85bdf9ed_14_69"/>
            <p:cNvSpPr txBox="1"/>
            <p:nvPr/>
          </p:nvSpPr>
          <p:spPr>
            <a:xfrm>
              <a:off x="546875" y="2242925"/>
              <a:ext cx="23574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Marrakech Partnership (MP) Action Events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0" name="Google Shape;560;g29b85bdf9ed_14_69"/>
            <p:cNvSpPr/>
            <p:nvPr/>
          </p:nvSpPr>
          <p:spPr>
            <a:xfrm>
              <a:off x="472488" y="2407176"/>
              <a:ext cx="118200" cy="115200"/>
            </a:xfrm>
            <a:prstGeom prst="roundRect">
              <a:avLst>
                <a:gd name="adj" fmla="val 16667"/>
              </a:avLst>
            </a:prstGeom>
            <a:solidFill>
              <a:srgbClr val="112E4D"/>
            </a:solidFill>
            <a:ln w="19050" cap="flat" cmpd="sng">
              <a:solidFill>
                <a:srgbClr val="416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1" name="Google Shape;561;g29b85bdf9ed_14_69"/>
            <p:cNvSpPr txBox="1"/>
            <p:nvPr/>
          </p:nvSpPr>
          <p:spPr>
            <a:xfrm>
              <a:off x="546874" y="2404635"/>
              <a:ext cx="24117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Marrakech Partnership Implementation Labs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2" name="Google Shape;562;g29b85bdf9ed_14_69"/>
            <p:cNvSpPr/>
            <p:nvPr/>
          </p:nvSpPr>
          <p:spPr>
            <a:xfrm>
              <a:off x="3006650" y="2248017"/>
              <a:ext cx="118200" cy="115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rgbClr val="416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3" name="Google Shape;563;g29b85bdf9ed_14_69"/>
            <p:cNvSpPr txBox="1"/>
            <p:nvPr/>
          </p:nvSpPr>
          <p:spPr>
            <a:xfrm>
              <a:off x="3065625" y="2242925"/>
              <a:ext cx="22323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rgbClr val="112E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UNFCCC Side </a:t>
              </a:r>
              <a:r>
                <a:rPr lang="en-US" sz="750">
                  <a:solidFill>
                    <a:srgbClr val="112E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r>
                <a:rPr lang="en-US" sz="750" b="0" i="0" u="none" strike="noStrike" cap="none">
                  <a:solidFill>
                    <a:srgbClr val="112E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vents</a:t>
              </a:r>
              <a:endParaRPr sz="75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4" name="Google Shape;564;g29b85bdf9ed_14_69"/>
            <p:cNvSpPr txBox="1"/>
            <p:nvPr/>
          </p:nvSpPr>
          <p:spPr>
            <a:xfrm>
              <a:off x="546875" y="2607725"/>
              <a:ext cx="23574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Green Zone Events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5" name="Google Shape;565;g29b85bdf9ed_14_69"/>
            <p:cNvSpPr/>
            <p:nvPr/>
          </p:nvSpPr>
          <p:spPr>
            <a:xfrm>
              <a:off x="468594" y="2607714"/>
              <a:ext cx="126000" cy="125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6" name="Google Shape;566;g29b85bdf9ed_14_69"/>
            <p:cNvSpPr/>
            <p:nvPr/>
          </p:nvSpPr>
          <p:spPr>
            <a:xfrm>
              <a:off x="3007260" y="2619556"/>
              <a:ext cx="117000" cy="1029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4169E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7" name="Google Shape;567;g29b85bdf9ed_14_69"/>
            <p:cNvSpPr txBox="1"/>
            <p:nvPr/>
          </p:nvSpPr>
          <p:spPr>
            <a:xfrm>
              <a:off x="3065625" y="2404625"/>
              <a:ext cx="22323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Partner / Country Hubs &amp; Pavilion</a:t>
              </a:r>
              <a:r>
                <a:rPr lang="en-US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Events</a:t>
              </a: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8" name="Google Shape;568;g29b85bdf9ed_14_69"/>
            <p:cNvSpPr/>
            <p:nvPr/>
          </p:nvSpPr>
          <p:spPr>
            <a:xfrm>
              <a:off x="472500" y="2081226"/>
              <a:ext cx="118200" cy="125400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19050" cap="flat" cmpd="sng">
              <a:solidFill>
                <a:srgbClr val="4169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4169E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9" name="Google Shape;569;g29b85bdf9ed_14_69"/>
            <p:cNvSpPr txBox="1"/>
            <p:nvPr/>
          </p:nvSpPr>
          <p:spPr>
            <a:xfrm>
              <a:off x="546875" y="2081213"/>
              <a:ext cx="23574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Presidency Events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0" name="Google Shape;570;g29b85bdf9ed_14_69"/>
            <p:cNvSpPr txBox="1"/>
            <p:nvPr/>
          </p:nvSpPr>
          <p:spPr>
            <a:xfrm>
              <a:off x="3065625" y="2607725"/>
              <a:ext cx="22323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Offsite Events</a:t>
              </a:r>
              <a:endParaRPr sz="7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1" name="Google Shape;571;g29b85bdf9ed_14_69"/>
            <p:cNvSpPr/>
            <p:nvPr/>
          </p:nvSpPr>
          <p:spPr>
            <a:xfrm>
              <a:off x="3002744" y="2402064"/>
              <a:ext cx="126000" cy="125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4169E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72" name="Google Shape;572;g29b85bdf9ed_14_69"/>
          <p:cNvSpPr/>
          <p:nvPr/>
        </p:nvSpPr>
        <p:spPr>
          <a:xfrm>
            <a:off x="5295000" y="3578650"/>
            <a:ext cx="1479000" cy="57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1500-1600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9"/>
                  </a:ext>
                </a:extLst>
              </a:rPr>
              <a:t>Decarbonising ocean-based sectors through trade, investment, and technology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UNCTAD / Tradehouse Pavilion</a:t>
            </a:r>
            <a:endParaRPr sz="600" b="1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3" name="Google Shape;573;g29b85bdf9ed_14_69"/>
          <p:cNvSpPr/>
          <p:nvPr/>
        </p:nvSpPr>
        <p:spPr>
          <a:xfrm>
            <a:off x="3875675" y="4121375"/>
            <a:ext cx="1333500" cy="676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0"/>
                  </a:ext>
                </a:extLst>
              </a:rPr>
              <a:t>1600-1700</a:t>
            </a:r>
            <a:endParaRPr sz="600" b="1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1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2"/>
                  </a:ext>
                </a:extLst>
              </a:rPr>
              <a:t>C</a:t>
            </a:r>
            <a:r>
              <a:rPr lang="en-US" sz="600">
                <a:solidFill>
                  <a:srgbClr val="44474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3"/>
                  </a:ext>
                </a:extLst>
              </a:rPr>
              <a:t>hallenges and opportunities ahead for decarbonizing transportation in Latin America and the Caribbean</a:t>
            </a:r>
            <a:endParaRPr sz="600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4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5"/>
                  </a:ext>
                </a:extLst>
              </a:rPr>
              <a:t>IADB / IADB Pavilion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4" name="Google Shape;574;g29b85bdf9ed_14_69"/>
          <p:cNvSpPr/>
          <p:nvPr/>
        </p:nvSpPr>
        <p:spPr>
          <a:xfrm>
            <a:off x="3389400" y="1730038"/>
            <a:ext cx="989700" cy="833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Time TBC</a:t>
            </a:r>
            <a:endParaRPr sz="600" b="1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Governance of green shipping corridor partnerships</a:t>
            </a:r>
            <a:endParaRPr sz="6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Invite only</a:t>
            </a:r>
            <a:endParaRPr sz="600" b="1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C40 Cities &amp; Arup</a:t>
            </a:r>
            <a:endParaRPr sz="600" b="1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Venue TBC</a:t>
            </a:r>
            <a:endParaRPr sz="600" b="1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5" name="Google Shape;575;g29b85bdf9ed_14_69"/>
          <p:cNvSpPr/>
          <p:nvPr/>
        </p:nvSpPr>
        <p:spPr>
          <a:xfrm flipH="1">
            <a:off x="3422575" y="3280675"/>
            <a:ext cx="1179600" cy="793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1500-1600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3842"/>
                </a:solidFill>
                <a:latin typeface="Montserrat"/>
                <a:ea typeface="Montserrat"/>
                <a:cs typeface="Montserrat"/>
                <a:sym typeface="Montserrat"/>
              </a:rPr>
              <a:t>Navigating the Future: Bridging shipping, biodiversity, and decarbonization</a:t>
            </a:r>
            <a:endParaRPr sz="600">
              <a:solidFill>
                <a:srgbClr val="0038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rgbClr val="003842"/>
                </a:solidFill>
                <a:latin typeface="Montserrat"/>
                <a:ea typeface="Montserrat"/>
                <a:cs typeface="Montserrat"/>
                <a:sym typeface="Montserrat"/>
              </a:rPr>
              <a:t>SSI, UNF, CCT</a:t>
            </a:r>
            <a:endParaRPr sz="600" b="1">
              <a:solidFill>
                <a:srgbClr val="0038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rgbClr val="003842"/>
                </a:solidFill>
                <a:latin typeface="Montserrat"/>
                <a:ea typeface="Montserrat"/>
                <a:cs typeface="Montserrat"/>
                <a:sym typeface="Montserrat"/>
              </a:rPr>
              <a:t>State of Green Pavilion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g29b85bdf9ed_14_69"/>
          <p:cNvSpPr txBox="1"/>
          <p:nvPr/>
        </p:nvSpPr>
        <p:spPr>
          <a:xfrm>
            <a:off x="2362275" y="4956700"/>
            <a:ext cx="19398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112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Note 1: Thursday 7th December is a Rest Day</a:t>
            </a:r>
            <a:endParaRPr sz="600">
              <a:solidFill>
                <a:srgbClr val="112E4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7" name="Google Shape;577;g29b85bdf9ed_14_69"/>
          <p:cNvSpPr/>
          <p:nvPr/>
        </p:nvSpPr>
        <p:spPr>
          <a:xfrm>
            <a:off x="5312100" y="4209975"/>
            <a:ext cx="1612800" cy="7161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4169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1630-1800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6"/>
                  </a:ext>
                </a:extLst>
              </a:rPr>
              <a:t>High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7"/>
                  </a:ext>
                </a:extLst>
              </a:rPr>
              <a:t>L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8"/>
                  </a:ext>
                </a:extLst>
              </a:rPr>
              <a:t>evel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9"/>
                  </a:ext>
                </a:extLst>
              </a:rPr>
              <a:t>M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0"/>
                  </a:ext>
                </a:extLst>
              </a:rPr>
              <a:t>aritime </a:t>
            </a: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oundtable: </a:t>
            </a:r>
            <a:r>
              <a:rPr lang="en-US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Shipping as a leading sector for climate action: turning commitment into action and to advance the energy transition</a:t>
            </a: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UAE MOEI &amp; IMO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1"/>
                  </a:ext>
                </a:extLst>
              </a:rPr>
              <a:t>residency Roundtabl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Al Saih</a:t>
            </a:r>
            <a:r>
              <a:rPr lang="en-US"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8" name="Google Shape;578;g29b85bdf9ed_14_69"/>
          <p:cNvSpPr/>
          <p:nvPr/>
        </p:nvSpPr>
        <p:spPr>
          <a:xfrm>
            <a:off x="7955250" y="3249375"/>
            <a:ext cx="1058700" cy="978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4169E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1645-1815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Mobilizing and Implementing ocean-based climate mitigation solutions</a:t>
            </a:r>
            <a:endParaRPr sz="60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Ocean Conservancy and Transport &amp; Environment</a:t>
            </a:r>
            <a:endParaRPr sz="600" b="1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(Official Side Event)</a:t>
            </a:r>
            <a:endParaRPr sz="600" b="1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>
                <a:solidFill>
                  <a:srgbClr val="112E4D"/>
                </a:solidFill>
                <a:latin typeface="Montserrat"/>
                <a:ea typeface="Montserrat"/>
                <a:cs typeface="Montserrat"/>
                <a:sym typeface="Montserrat"/>
              </a:rPr>
              <a:t>SE Room 1</a:t>
            </a:r>
            <a:endParaRPr sz="600" b="1" i="0" u="none" strike="noStrike" cap="none">
              <a:solidFill>
                <a:srgbClr val="112E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ace to Zero Breakthroughs Grid 16:9 - 15037">
  <a:themeElements>
    <a:clrScheme name="New W1">
      <a:dk1>
        <a:srgbClr val="112E4D"/>
      </a:dk1>
      <a:lt1>
        <a:srgbClr val="FFFFFF"/>
      </a:lt1>
      <a:dk2>
        <a:srgbClr val="01EABD"/>
      </a:dk2>
      <a:lt2>
        <a:srgbClr val="EEEEEE"/>
      </a:lt2>
      <a:accent1>
        <a:srgbClr val="00755F"/>
      </a:accent1>
      <a:accent2>
        <a:srgbClr val="01B08E"/>
      </a:accent2>
      <a:accent3>
        <a:srgbClr val="112E4D"/>
      </a:accent3>
      <a:accent4>
        <a:srgbClr val="5BFEDF"/>
      </a:accent4>
      <a:accent5>
        <a:srgbClr val="DBE2E4"/>
      </a:accent5>
      <a:accent6>
        <a:srgbClr val="8A00FE"/>
      </a:accent6>
      <a:hlink>
        <a:srgbClr val="0097A7"/>
      </a:hlink>
      <a:folHlink>
        <a:srgbClr val="EEFF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O OW Document" ma:contentTypeID="0x01010066C161E685339642A308FDE7C0B0786A06005142051F6CB7F742AF3723A70E0597FB" ma:contentTypeVersion="23" ma:contentTypeDescription="" ma:contentTypeScope="" ma:versionID="09708fd3c8151c87bfaf61e9c3290edc">
  <xsd:schema xmlns:xsd="http://www.w3.org/2001/XMLSchema" xmlns:xs="http://www.w3.org/2001/XMLSchema" xmlns:p="http://schemas.microsoft.com/office/2006/metadata/properties" xmlns:ns1="http://schemas.microsoft.com/sharepoint/v3" xmlns:ns2="98fe26f0-1c7a-4e3c-b1ce-54d5981ad926" xmlns:ns3="fdbdae4d-0d27-42ae-ac86-eee401951ef2" xmlns:ns4="be8b9833-8a97-44fa-abba-75b5efbe9249" targetNamespace="http://schemas.microsoft.com/office/2006/metadata/properties" ma:root="true" ma:fieldsID="c7e8d994de309ea2ed541f4f689ddf44" ns1:_="" ns2:_="" ns3:_="" ns4:_="">
    <xsd:import namespace="http://schemas.microsoft.com/sharepoint/v3"/>
    <xsd:import namespace="98fe26f0-1c7a-4e3c-b1ce-54d5981ad926"/>
    <xsd:import namespace="fdbdae4d-0d27-42ae-ac86-eee401951ef2"/>
    <xsd:import namespace="be8b9833-8a97-44fa-abba-75b5efbe9249"/>
    <xsd:element name="properties">
      <xsd:complexType>
        <xsd:sequence>
          <xsd:element name="documentManagement">
            <xsd:complexType>
              <xsd:all>
                <xsd:element ref="ns2:IMODate" minOccurs="0"/>
                <xsd:element ref="ns2:IMOSummary" minOccurs="0"/>
                <xsd:element ref="ns2:IMOLink" minOccurs="0"/>
                <xsd:element ref="ns1:PublishingRollupImage" minOccurs="0"/>
                <xsd:element ref="ns2:_intranet_ow_DocumentType" minOccurs="0"/>
                <xsd:element ref="ns2:_internet_OW_DocSubject" minOccurs="0"/>
                <xsd:element ref="ns2:_internet_IMODocs_Subject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5" nillable="true" ma:displayName="Rollup Image" ma:description="Rollup Image is a site column created by the Publishing feature. It is used on the Page Content Type as the image for the page shown in content roll-ups such as the Content By Search web part." ma:internalName="PublishingRollupImag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e26f0-1c7a-4e3c-b1ce-54d5981ad926" elementFormDefault="qualified">
    <xsd:import namespace="http://schemas.microsoft.com/office/2006/documentManagement/types"/>
    <xsd:import namespace="http://schemas.microsoft.com/office/infopath/2007/PartnerControls"/>
    <xsd:element name="IMODate" ma:index="2" nillable="true" ma:displayName="Date" ma:format="DateOnly" ma:internalName="IMODate" ma:readOnly="false">
      <xsd:simpleType>
        <xsd:restriction base="dms:DateTime"/>
      </xsd:simpleType>
    </xsd:element>
    <xsd:element name="IMOSummary" ma:index="3" nillable="true" ma:displayName="Summary" ma:internalName="IMOSummary" ma:readOnly="false">
      <xsd:simpleType>
        <xsd:restriction base="dms:Note"/>
      </xsd:simpleType>
    </xsd:element>
    <xsd:element name="IMOLink" ma:index="4" nillable="true" ma:displayName="Link" ma:internalName="IMOLink" ma:readOnly="false">
      <xsd:simpleType>
        <xsd:restriction base="dms:Unknown"/>
      </xsd:simpleType>
    </xsd:element>
    <xsd:element name="_intranet_ow_DocumentType" ma:index="12" nillable="true" ma:displayName="Our Work Document Type" ma:format="Dropdown" ma:internalName="_intranet_ow_DocumentType">
      <xsd:simpleType>
        <xsd:restriction base="dms:Choice">
          <xsd:enumeration value="Our Work"/>
          <xsd:enumeration value="Our Work - Financial Statements"/>
          <xsd:enumeration value="OurWork - Internal Oversight and Ethics"/>
          <xsd:enumeration value="Environment"/>
          <xsd:enumeration value="Environment - Special Programmes"/>
          <xsd:enumeration value="Environment - Support to Member States"/>
          <xsd:enumeration value="Environment-Pollution Prevention"/>
          <xsd:enumeration value="Environment-Pollution Prevention-Oil"/>
          <xsd:enumeration value="Environment-Pollution Prevention-Chemical"/>
          <xsd:enumeration value="Environment-Pollution Prevention-Sewage"/>
          <xsd:enumeration value="Environment-Pollution Prevention-Garbage"/>
          <xsd:enumeration value="Environment-Pollution Prevention-AirGhG"/>
          <xsd:enumeration value="ERO"/>
          <xsd:enumeration value="ERO-Awards and Recognitions"/>
          <xsd:enumeration value="ERO-Events"/>
          <xsd:enumeration value="ERO-Internships and Externships"/>
          <xsd:enumeration value="ERO-Maritime Ambassador"/>
          <xsd:enumeration value="ERO-Memberships"/>
          <xsd:enumeration value="ERO-Observer Organizations"/>
          <xsd:enumeration value="ERO-Protocol"/>
          <xsd:enumeration value="ERO-World Maritime Day"/>
          <xsd:enumeration value="Pollution Prevention"/>
          <xsd:enumeration value="Pollution Preparedness and Response"/>
          <xsd:enumeration value="Ballast Water Management"/>
          <xsd:enumeration value="Biofouling"/>
          <xsd:enumeration value="Anti-fouling systems"/>
          <xsd:enumeration value="IIIS"/>
          <xsd:enumeration value="IIIS-Casualty"/>
          <xsd:enumeration value="IIIS-Casualty-Lessons Learned English"/>
          <xsd:enumeration value="IIIS-Casualty-Lessons Learned French"/>
          <xsd:enumeration value="IIIS-Casualty-Lessons Learned Spanish"/>
          <xsd:enumeration value="IIIS-Casualty-Lessons Learned Incidents"/>
          <xsd:enumeration value="Ship Recycling"/>
          <xsd:enumeration value="Port Reception Facilities"/>
          <xsd:enumeration value="Special Areas under MARPOL"/>
          <xsd:enumeration value="Particularly Sensitive Sea Areas"/>
          <xsd:enumeration value="London Convention and Protocol"/>
          <xsd:enumeration value="Environment-LCLP-TC"/>
          <xsd:enumeration value="Environment-LCLP-EmergingIssues"/>
          <xsd:enumeration value="Environment-LCLP-ScienceDay"/>
          <xsd:enumeration value="Environment-LCLP-Reporting"/>
          <xsd:enumeration value="Environment-LCLP-Publications"/>
          <xsd:enumeration value="Environment-LCLP-NewAndEmergingIssues"/>
          <xsd:enumeration value="GESAMP"/>
          <xsd:enumeration value="Technical Assistance"/>
          <xsd:enumeration value="Cargoes"/>
          <xsd:enumeration value="Cargoes-CargoSecuring"/>
          <xsd:enumeration value="Cargoes-CargoesInBulk"/>
          <xsd:enumeration value="Cargoes-Containers"/>
          <xsd:enumeration value="Cargoes-DangerousGoods"/>
          <xsd:enumeration value="Fire Protection"/>
          <xsd:enumeration value="Fire Protection and Life Saving Appliances"/>
          <xsd:enumeration value="Human Element"/>
          <xsd:enumeration value="HE - VisionPrinciplesGoals"/>
          <xsd:enumeration value="HE - TrainingCertification"/>
          <xsd:enumeration value="HE - Go To Sea"/>
          <xsd:enumeration value="HE - ConventionsCodesGuidelines"/>
          <xsd:enumeration value="HE - Safety Management"/>
          <xsd:enumeration value="HE - Safety Culture"/>
          <xsd:enumeration value="Implementation"/>
          <xsd:enumeration value="Legal"/>
          <xsd:enumeration value="Legal - HNS Convention"/>
          <xsd:enumeration value="Legal - Joint IMO/ILO Work"/>
          <xsd:enumeration value="Legal - IMLIWMUSYMPOSIUM"/>
          <xsd:enumeration value="Navigation"/>
          <xsd:enumeration value="Partnerships and Projects"/>
          <xsd:enumeration value="Partnerships and Projects-Ship Recycling"/>
          <xsd:enumeration value="Radio Communications"/>
          <xsd:enumeration value="Radio Communications-Search and Rescue"/>
          <xsd:enumeration value="Safety"/>
          <xsd:enumeration value="Safety Regulations"/>
          <xsd:enumeration value="Safety Topics"/>
          <xsd:enumeration value="Safety Fishing Vessels"/>
          <xsd:enumeration value="Ship Design"/>
          <xsd:enumeration value="Stability Subdivision"/>
          <xsd:enumeration value="Facilitation"/>
          <xsd:enumeration value="Facilitation-Electronic Business"/>
          <xsd:enumeration value="Facilitation-FAL Convention"/>
          <xsd:enumeration value="Facilitation-FAL Events"/>
          <xsd:enumeration value="Facilitation-FAL Forms &amp; Certificates"/>
          <xsd:enumeration value="Facilitation-FAL Guidance"/>
          <xsd:enumeration value="Facilitation-FAQ"/>
          <xsd:enumeration value="Facilitation-Illcit Wildlife Trade"/>
          <xsd:enumeration value="Facilitation-ILO Code"/>
          <xsd:enumeration value="Facilitation-Latest Developments"/>
          <xsd:enumeration value="Facilitation-Stowaways"/>
          <xsd:enumeration value="Facilitation-Unsafe mixed migration by sea"/>
          <xsd:enumeration value="Assistance &amp; Training"/>
          <xsd:enumeration value="Djibouti Code of Conduct"/>
          <xsd:enumeration value="Piracy"/>
          <xsd:enumeration value="Documents"/>
          <xsd:enumeration value="West and Central Africa"/>
          <xsd:enumeration value="Guide Maritime Security"/>
          <xsd:enumeration value="Security-Guidance"/>
          <xsd:enumeration value="Piracy-Guidance"/>
          <xsd:enumeration value="Piracy-Reports"/>
          <xsd:enumeration value="Security"/>
          <xsd:enumeration value="security-Instruments"/>
          <xsd:enumeration value="TC-Africa"/>
          <xsd:enumeration value="TC-Asia &amp; Pacific"/>
          <xsd:enumeration value="TC-Director's Office"/>
          <xsd:enumeration value="TC-GMTI"/>
          <xsd:enumeration value="TC-Latin America &amp; Caribbean"/>
          <xsd:enumeration value="TC-PMMTP"/>
          <xsd:enumeration value="TC-WAEE"/>
        </xsd:restriction>
      </xsd:simpleType>
    </xsd:element>
    <xsd:element name="_internet_OW_DocSubject" ma:index="13" nillable="true" ma:displayName="OW Document Subject Matter" ma:format="Dropdown" ma:internalName="_internet_OW_DocSubject">
      <xsd:simpleType>
        <xsd:restriction base="dms:Choice">
          <xsd:enumeration value="envigation"/>
          <xsd:enumeration value="LRIT"/>
          <xsd:enumeration value="MAS"/>
          <xsd:enumeration value="Ship Routing"/>
          <xsd:enumeration value="OurWork-Financial Statements"/>
          <xsd:enumeration value="OurWork-Financial StatementsSummary"/>
          <xsd:enumeration value="OurWork-Internal Oversight and Ethics"/>
        </xsd:restriction>
      </xsd:simpleType>
    </xsd:element>
    <xsd:element name="_internet_IMODocs_Subject" ma:index="14" nillable="true" ma:displayName="IMODocs OW Subject" ma:internalName="_internet_IMODocs_Subject">
      <xsd:simpleType>
        <xsd:restriction base="dms:Text">
          <xsd:maxLength value="255"/>
        </xsd:restriction>
      </xsd:simpleType>
    </xsd:element>
    <xsd:element name="TaxCatchAll" ma:index="19" nillable="true" ma:displayName="Taxonomy Catch All Column" ma:hidden="true" ma:list="{35608c7a-51f3-4045-9dc8-bb39d4f6780f}" ma:internalName="TaxCatchAll" ma:showField="CatchAllData" ma:web="98fe26f0-1c7a-4e3c-b1ce-54d5981ad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dae4d-0d27-42ae-ac86-eee401951ef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b9833-8a97-44fa-abba-75b5efbe924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0a89f6-bb04-41be-bc09-a26d61e82a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8b9833-8a97-44fa-abba-75b5efbe9249">
      <Terms xmlns="http://schemas.microsoft.com/office/infopath/2007/PartnerControls"/>
    </lcf76f155ced4ddcb4097134ff3c332f>
    <TaxCatchAll xmlns="98fe26f0-1c7a-4e3c-b1ce-54d5981ad926" xsi:nil="true"/>
    <IMOSummary xmlns="98fe26f0-1c7a-4e3c-b1ce-54d5981ad926" xsi:nil="true"/>
    <_internet_IMODocs_Subject xmlns="98fe26f0-1c7a-4e3c-b1ce-54d5981ad926" xsi:nil="true"/>
    <IMODate xmlns="98fe26f0-1c7a-4e3c-b1ce-54d5981ad926" xsi:nil="true"/>
    <PublishingRollupImage xmlns="http://schemas.microsoft.com/sharepoint/v3" xsi:nil="true"/>
    <IMOLink xmlns="98fe26f0-1c7a-4e3c-b1ce-54d5981ad926" xsi:nil="true"/>
    <_internet_OW_DocSubject xmlns="98fe26f0-1c7a-4e3c-b1ce-54d5981ad926" xsi:nil="true"/>
    <_intranet_ow_DocumentType xmlns="98fe26f0-1c7a-4e3c-b1ce-54d5981ad926" xsi:nil="true"/>
  </documentManagement>
</p:properties>
</file>

<file path=customXml/itemProps1.xml><?xml version="1.0" encoding="utf-8"?>
<ds:datastoreItem xmlns:ds="http://schemas.openxmlformats.org/officeDocument/2006/customXml" ds:itemID="{BD52F6FE-6B5C-431F-BE23-81C2C6601F72}"/>
</file>

<file path=customXml/itemProps2.xml><?xml version="1.0" encoding="utf-8"?>
<ds:datastoreItem xmlns:ds="http://schemas.openxmlformats.org/officeDocument/2006/customXml" ds:itemID="{65D7B572-6A3B-46D1-9838-F7E5CBBFCDFD}"/>
</file>

<file path=customXml/itemProps3.xml><?xml version="1.0" encoding="utf-8"?>
<ds:datastoreItem xmlns:ds="http://schemas.openxmlformats.org/officeDocument/2006/customXml" ds:itemID="{AF61AB0A-0623-4745-87CC-0E0EDBFC4BB5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1_Race to Zero Breakthroughs Grid 16:9 - 15037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Palmer, Katharine</dc:creator>
  <cp:lastModifiedBy>Shane Hallahan</cp:lastModifiedBy>
  <cp:revision>4</cp:revision>
  <dcterms:modified xsi:type="dcterms:W3CDTF">2023-11-17T13:05:22Z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0x01010066C161E685339642A308FDE7C0B0786A06005142051F6CB7F742AF3723A70E0597FB</vt:lpwstr>
  </property>
</Properties>
</file>